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Lst>
  <p:sldSz cy="5143500" cx="9144000"/>
  <p:notesSz cx="6858000" cy="9144000"/>
  <p:embeddedFontLst>
    <p:embeddedFont>
      <p:font typeface="Josefin Slab"/>
      <p:regular r:id="rId306"/>
      <p:bold r:id="rId307"/>
      <p:italic r:id="rId308"/>
      <p:boldItalic r:id="rId309"/>
    </p:embeddedFont>
    <p:embeddedFont>
      <p:font typeface="Anton"/>
      <p:regular r:id="rId310"/>
    </p:embeddedFont>
    <p:embeddedFont>
      <p:font typeface="Fira Sans Condensed Light"/>
      <p:regular r:id="rId311"/>
      <p:bold r:id="rId312"/>
      <p:italic r:id="rId313"/>
      <p:boldItalic r:id="rId314"/>
    </p:embeddedFont>
    <p:embeddedFont>
      <p:font typeface="Fira Sans Condensed"/>
      <p:regular r:id="rId315"/>
      <p:bold r:id="rId316"/>
      <p:italic r:id="rId317"/>
      <p:boldItalic r:id="rId318"/>
    </p:embeddedFont>
    <p:embeddedFont>
      <p:font typeface="Advent Pro Light"/>
      <p:regular r:id="rId319"/>
      <p:bold r:id="rId320"/>
      <p:italic r:id="rId321"/>
      <p:boldItalic r:id="rId322"/>
    </p:embeddedFont>
    <p:embeddedFont>
      <p:font typeface="Rajdhani"/>
      <p:regular r:id="rId323"/>
      <p:bold r:id="rId3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297" Type="http://schemas.openxmlformats.org/officeDocument/2006/relationships/slide" Target="slides/slide292.xml"/><Relationship Id="rId36" Type="http://schemas.openxmlformats.org/officeDocument/2006/relationships/slide" Target="slides/slide31.xml"/><Relationship Id="rId175" Type="http://schemas.openxmlformats.org/officeDocument/2006/relationships/slide" Target="slides/slide170.xml"/><Relationship Id="rId296" Type="http://schemas.openxmlformats.org/officeDocument/2006/relationships/slide" Target="slides/slide291.xml"/><Relationship Id="rId39" Type="http://schemas.openxmlformats.org/officeDocument/2006/relationships/slide" Target="slides/slide34.xml"/><Relationship Id="rId174" Type="http://schemas.openxmlformats.org/officeDocument/2006/relationships/slide" Target="slides/slide169.xml"/><Relationship Id="rId295" Type="http://schemas.openxmlformats.org/officeDocument/2006/relationships/slide" Target="slides/slide290.xml"/><Relationship Id="rId38" Type="http://schemas.openxmlformats.org/officeDocument/2006/relationships/slide" Target="slides/slide33.xml"/><Relationship Id="rId173" Type="http://schemas.openxmlformats.org/officeDocument/2006/relationships/slide" Target="slides/slide168.xml"/><Relationship Id="rId294" Type="http://schemas.openxmlformats.org/officeDocument/2006/relationships/slide" Target="slides/slide289.xml"/><Relationship Id="rId179" Type="http://schemas.openxmlformats.org/officeDocument/2006/relationships/slide" Target="slides/slide174.xml"/><Relationship Id="rId178" Type="http://schemas.openxmlformats.org/officeDocument/2006/relationships/slide" Target="slides/slide173.xml"/><Relationship Id="rId299" Type="http://schemas.openxmlformats.org/officeDocument/2006/relationships/slide" Target="slides/slide294.xml"/><Relationship Id="rId177" Type="http://schemas.openxmlformats.org/officeDocument/2006/relationships/slide" Target="slides/slide172.xml"/><Relationship Id="rId298" Type="http://schemas.openxmlformats.org/officeDocument/2006/relationships/slide" Target="slides/slide29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271" Type="http://schemas.openxmlformats.org/officeDocument/2006/relationships/slide" Target="slides/slide266.xml"/><Relationship Id="rId87" Type="http://schemas.openxmlformats.org/officeDocument/2006/relationships/slide" Target="slides/slide82.xml"/><Relationship Id="rId270" Type="http://schemas.openxmlformats.org/officeDocument/2006/relationships/slide" Target="slides/slide265.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4.xml"/><Relationship Id="rId4" Type="http://schemas.openxmlformats.org/officeDocument/2006/relationships/slideMaster" Target="slideMasters/slideMaster2.xml"/><Relationship Id="rId148" Type="http://schemas.openxmlformats.org/officeDocument/2006/relationships/slide" Target="slides/slide143.xml"/><Relationship Id="rId269" Type="http://schemas.openxmlformats.org/officeDocument/2006/relationships/slide" Target="slides/slide264.xml"/><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slide" Target="slides/slide259.xml"/><Relationship Id="rId142" Type="http://schemas.openxmlformats.org/officeDocument/2006/relationships/slide" Target="slides/slide137.xml"/><Relationship Id="rId263" Type="http://schemas.openxmlformats.org/officeDocument/2006/relationships/slide" Target="slides/slide258.xml"/><Relationship Id="rId141" Type="http://schemas.openxmlformats.org/officeDocument/2006/relationships/slide" Target="slides/slide136.xml"/><Relationship Id="rId262" Type="http://schemas.openxmlformats.org/officeDocument/2006/relationships/slide" Target="slides/slide257.xml"/><Relationship Id="rId140" Type="http://schemas.openxmlformats.org/officeDocument/2006/relationships/slide" Target="slides/slide135.xml"/><Relationship Id="rId261" Type="http://schemas.openxmlformats.org/officeDocument/2006/relationships/slide" Target="slides/slide256.xml"/><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slide" Target="slides/slide263.xml"/><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slide" Target="slides/slide262.xml"/><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slide" Target="slides/slide261.xml"/><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slide" Target="slides/slide260.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slide" Target="slides/slide255.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293" Type="http://schemas.openxmlformats.org/officeDocument/2006/relationships/slide" Target="slides/slide288.xml"/><Relationship Id="rId65" Type="http://schemas.openxmlformats.org/officeDocument/2006/relationships/slide" Target="slides/slide60.xml"/><Relationship Id="rId171" Type="http://schemas.openxmlformats.org/officeDocument/2006/relationships/slide" Target="slides/slide166.xml"/><Relationship Id="rId292" Type="http://schemas.openxmlformats.org/officeDocument/2006/relationships/slide" Target="slides/slide287.xml"/><Relationship Id="rId68" Type="http://schemas.openxmlformats.org/officeDocument/2006/relationships/slide" Target="slides/slide63.xml"/><Relationship Id="rId170" Type="http://schemas.openxmlformats.org/officeDocument/2006/relationships/slide" Target="slides/slide165.xml"/><Relationship Id="rId291" Type="http://schemas.openxmlformats.org/officeDocument/2006/relationships/slide" Target="slides/slide286.xml"/><Relationship Id="rId67" Type="http://schemas.openxmlformats.org/officeDocument/2006/relationships/slide" Target="slides/slide62.xml"/><Relationship Id="rId290" Type="http://schemas.openxmlformats.org/officeDocument/2006/relationships/slide" Target="slides/slide285.xml"/><Relationship Id="rId60" Type="http://schemas.openxmlformats.org/officeDocument/2006/relationships/slide" Target="slides/slide55.xml"/><Relationship Id="rId165" Type="http://schemas.openxmlformats.org/officeDocument/2006/relationships/slide" Target="slides/slide160.xml"/><Relationship Id="rId286" Type="http://schemas.openxmlformats.org/officeDocument/2006/relationships/slide" Target="slides/slide281.xml"/><Relationship Id="rId69" Type="http://schemas.openxmlformats.org/officeDocument/2006/relationships/slide" Target="slides/slide64.xml"/><Relationship Id="rId164" Type="http://schemas.openxmlformats.org/officeDocument/2006/relationships/slide" Target="slides/slide159.xml"/><Relationship Id="rId285" Type="http://schemas.openxmlformats.org/officeDocument/2006/relationships/slide" Target="slides/slide280.xml"/><Relationship Id="rId163" Type="http://schemas.openxmlformats.org/officeDocument/2006/relationships/slide" Target="slides/slide158.xml"/><Relationship Id="rId284" Type="http://schemas.openxmlformats.org/officeDocument/2006/relationships/slide" Target="slides/slide279.xml"/><Relationship Id="rId162" Type="http://schemas.openxmlformats.org/officeDocument/2006/relationships/slide" Target="slides/slide157.xml"/><Relationship Id="rId283" Type="http://schemas.openxmlformats.org/officeDocument/2006/relationships/slide" Target="slides/slide278.xml"/><Relationship Id="rId169" Type="http://schemas.openxmlformats.org/officeDocument/2006/relationships/slide" Target="slides/slide164.xml"/><Relationship Id="rId168" Type="http://schemas.openxmlformats.org/officeDocument/2006/relationships/slide" Target="slides/slide163.xml"/><Relationship Id="rId289" Type="http://schemas.openxmlformats.org/officeDocument/2006/relationships/slide" Target="slides/slide284.xml"/><Relationship Id="rId167" Type="http://schemas.openxmlformats.org/officeDocument/2006/relationships/slide" Target="slides/slide162.xml"/><Relationship Id="rId288" Type="http://schemas.openxmlformats.org/officeDocument/2006/relationships/slide" Target="slides/slide283.xml"/><Relationship Id="rId166" Type="http://schemas.openxmlformats.org/officeDocument/2006/relationships/slide" Target="slides/slide161.xml"/><Relationship Id="rId287" Type="http://schemas.openxmlformats.org/officeDocument/2006/relationships/slide" Target="slides/slide282.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282" Type="http://schemas.openxmlformats.org/officeDocument/2006/relationships/slide" Target="slides/slide277.xml"/><Relationship Id="rId54" Type="http://schemas.openxmlformats.org/officeDocument/2006/relationships/slide" Target="slides/slide49.xml"/><Relationship Id="rId160" Type="http://schemas.openxmlformats.org/officeDocument/2006/relationships/slide" Target="slides/slide155.xml"/><Relationship Id="rId281" Type="http://schemas.openxmlformats.org/officeDocument/2006/relationships/slide" Target="slides/slide276.xml"/><Relationship Id="rId57" Type="http://schemas.openxmlformats.org/officeDocument/2006/relationships/slide" Target="slides/slide52.xml"/><Relationship Id="rId280" Type="http://schemas.openxmlformats.org/officeDocument/2006/relationships/slide" Target="slides/slide275.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275" Type="http://schemas.openxmlformats.org/officeDocument/2006/relationships/slide" Target="slides/slide270.xml"/><Relationship Id="rId58" Type="http://schemas.openxmlformats.org/officeDocument/2006/relationships/slide" Target="slides/slide53.xml"/><Relationship Id="rId153" Type="http://schemas.openxmlformats.org/officeDocument/2006/relationships/slide" Target="slides/slide148.xml"/><Relationship Id="rId274" Type="http://schemas.openxmlformats.org/officeDocument/2006/relationships/slide" Target="slides/slide269.xml"/><Relationship Id="rId152" Type="http://schemas.openxmlformats.org/officeDocument/2006/relationships/slide" Target="slides/slide147.xml"/><Relationship Id="rId273" Type="http://schemas.openxmlformats.org/officeDocument/2006/relationships/slide" Target="slides/slide268.xml"/><Relationship Id="rId151" Type="http://schemas.openxmlformats.org/officeDocument/2006/relationships/slide" Target="slides/slide146.xml"/><Relationship Id="rId272" Type="http://schemas.openxmlformats.org/officeDocument/2006/relationships/slide" Target="slides/slide267.xml"/><Relationship Id="rId158" Type="http://schemas.openxmlformats.org/officeDocument/2006/relationships/slide" Target="slides/slide153.xml"/><Relationship Id="rId279" Type="http://schemas.openxmlformats.org/officeDocument/2006/relationships/slide" Target="slides/slide274.xml"/><Relationship Id="rId157" Type="http://schemas.openxmlformats.org/officeDocument/2006/relationships/slide" Target="slides/slide152.xml"/><Relationship Id="rId278" Type="http://schemas.openxmlformats.org/officeDocument/2006/relationships/slide" Target="slides/slide273.xml"/><Relationship Id="rId156" Type="http://schemas.openxmlformats.org/officeDocument/2006/relationships/slide" Target="slides/slide151.xml"/><Relationship Id="rId277" Type="http://schemas.openxmlformats.org/officeDocument/2006/relationships/slide" Target="slides/slide272.xml"/><Relationship Id="rId155" Type="http://schemas.openxmlformats.org/officeDocument/2006/relationships/slide" Target="slides/slide150.xml"/><Relationship Id="rId276" Type="http://schemas.openxmlformats.org/officeDocument/2006/relationships/slide" Target="slides/slide271.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305" Type="http://schemas.openxmlformats.org/officeDocument/2006/relationships/slide" Target="slides/slide300.xml"/><Relationship Id="rId304" Type="http://schemas.openxmlformats.org/officeDocument/2006/relationships/slide" Target="slides/slide299.xml"/><Relationship Id="rId303" Type="http://schemas.openxmlformats.org/officeDocument/2006/relationships/slide" Target="slides/slide298.xml"/><Relationship Id="rId302" Type="http://schemas.openxmlformats.org/officeDocument/2006/relationships/slide" Target="slides/slide297.xml"/><Relationship Id="rId309" Type="http://schemas.openxmlformats.org/officeDocument/2006/relationships/font" Target="fonts/JosefinSlab-boldItalic.fntdata"/><Relationship Id="rId308" Type="http://schemas.openxmlformats.org/officeDocument/2006/relationships/font" Target="fonts/JosefinSlab-italic.fntdata"/><Relationship Id="rId307" Type="http://schemas.openxmlformats.org/officeDocument/2006/relationships/font" Target="fonts/JosefinSlab-bold.fntdata"/><Relationship Id="rId306" Type="http://schemas.openxmlformats.org/officeDocument/2006/relationships/font" Target="fonts/JosefinSlab-regular.fntdata"/><Relationship Id="rId301" Type="http://schemas.openxmlformats.org/officeDocument/2006/relationships/slide" Target="slides/slide296.xml"/><Relationship Id="rId300" Type="http://schemas.openxmlformats.org/officeDocument/2006/relationships/slide" Target="slides/slide295.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324" Type="http://schemas.openxmlformats.org/officeDocument/2006/relationships/font" Target="fonts/Rajdhani-bold.fntdata"/><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323" Type="http://schemas.openxmlformats.org/officeDocument/2006/relationships/font" Target="fonts/Rajdhani-regular.fntdata"/><Relationship Id="rId201" Type="http://schemas.openxmlformats.org/officeDocument/2006/relationships/slide" Target="slides/slide196.xml"/><Relationship Id="rId322" Type="http://schemas.openxmlformats.org/officeDocument/2006/relationships/font" Target="fonts/AdventProLight-boldItalic.fntdata"/><Relationship Id="rId200" Type="http://schemas.openxmlformats.org/officeDocument/2006/relationships/slide" Target="slides/slide195.xml"/><Relationship Id="rId321" Type="http://schemas.openxmlformats.org/officeDocument/2006/relationships/font" Target="fonts/AdventProLight-italic.fntdata"/><Relationship Id="rId320" Type="http://schemas.openxmlformats.org/officeDocument/2006/relationships/font" Target="fonts/AdventProLight-bold.fntdata"/><Relationship Id="rId316" Type="http://schemas.openxmlformats.org/officeDocument/2006/relationships/font" Target="fonts/FiraSansCondensed-bold.fntdata"/><Relationship Id="rId315" Type="http://schemas.openxmlformats.org/officeDocument/2006/relationships/font" Target="fonts/FiraSansCondensed-regular.fntdata"/><Relationship Id="rId314" Type="http://schemas.openxmlformats.org/officeDocument/2006/relationships/font" Target="fonts/FiraSansCondensedLight-boldItalic.fntdata"/><Relationship Id="rId313" Type="http://schemas.openxmlformats.org/officeDocument/2006/relationships/font" Target="fonts/FiraSansCondensedLight-italic.fntdata"/><Relationship Id="rId319" Type="http://schemas.openxmlformats.org/officeDocument/2006/relationships/font" Target="fonts/AdventProLight-regular.fntdata"/><Relationship Id="rId318" Type="http://schemas.openxmlformats.org/officeDocument/2006/relationships/font" Target="fonts/FiraSansCondensed-boldItalic.fntdata"/><Relationship Id="rId317" Type="http://schemas.openxmlformats.org/officeDocument/2006/relationships/font" Target="fonts/FiraSansCondensed-italic.fntdata"/><Relationship Id="rId312" Type="http://schemas.openxmlformats.org/officeDocument/2006/relationships/font" Target="fonts/FiraSansCondensedLight-bold.fntdata"/><Relationship Id="rId311" Type="http://schemas.openxmlformats.org/officeDocument/2006/relationships/font" Target="fonts/FiraSansCondensedLight-regular.fntdata"/><Relationship Id="rId310" Type="http://schemas.openxmlformats.org/officeDocument/2006/relationships/font" Target="fonts/Anton-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08a6ee8a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08a6ee8a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7b5c5f648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b5c5f648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6dff74367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6dff74367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6dff74367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6dff74367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6dff74367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6dff74367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6dff74367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6dff74367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6dff74367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6dff74367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6dff74367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6dff74367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6dff74367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6dff74367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6dff74367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6dff74367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6df0f91ea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6df0f91ea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6d82ba4e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6d82ba4e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7b5c5f64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b5c5f64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6d82ba4e7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6d82ba4e7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6d82ba4e7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6d82ba4e7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767160e6e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767160e6e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767160e6e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767160e6e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767160e6e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767160e6e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6dbfa9865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6dbfa9865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6dbfa986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6dbfa986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6dbfa9865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6dbfa9865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6dbfa986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6dbfa9865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6dc9826c9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6dc9826c9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6c606751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c606751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6dc9826c9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6dc9826c9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6dc9826c9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6dc9826c9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6dc9826c9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6dc9826c9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6df0f91ea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6df0f91ea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6df0f91ea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6df0f91ea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6df0f91ea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6df0f91ea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6df0f91ea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6df0f91ea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6df0f91ea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6df0f91ea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6df0f91ea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6df0f91ea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6df0f91ea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6df0f91ea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6c606751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c606751d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6df0f91ea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6df0f91ea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76b74ab1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76b74ab1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76b74ab19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76b74ab19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76b74ab19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76b74ab19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76b74ab19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76b74ab19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76b74ab19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76b74ab19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76b74ab19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76b74ab19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76b74ab19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76b74ab19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76b74ab19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76b74ab19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76b74ab19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76b74ab19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6c606751d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c606751d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6e70ced96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6e70ced96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6e70ced96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6e70ced96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6d82ba4e7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6d82ba4e7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6e70ced96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6e70ced96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6e70ced96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6e70ced96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6e859c9b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6e859c9b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6e859c9b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6e859c9b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6e859c9ba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6e859c9ba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6e859c9ba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6e859c9ba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6e859c9ba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6e859c9ba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6c606751d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c606751d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6e859c9ba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6e859c9ba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6e859c9ba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6e859c9ba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6e859c9ba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6e859c9ba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6e859c9ba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6e859c9ba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6e70ced96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6e70ced96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6e859c9ba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6e859c9ba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6e8f2b27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6e8f2b27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6e8f2b27c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6e8f2b27c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6e8f2b27c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6e8f2b27c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6e8f2b27c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6e8f2b27c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6c606751d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c606751d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6ea07f0f6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6ea07f0f6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6ea07f0f6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6ea07f0f6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6ea07f0f6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6ea07f0f6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6ea07f0f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6ea07f0f6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6ea07f0f6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6ea07f0f6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6ea07f0f6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6ea07f0f6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6eb4577f6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6eb4577f6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6eb4577f6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6eb4577f6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6eb4577f68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6eb4577f6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6eb4577f68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6eb4577f6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6c6e4634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c6e4634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6eb4577f68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6eb4577f68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6eb4577f68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6eb4577f68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6e8f2b27c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6e8f2b27c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6ece391e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6ece391e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6ece391e8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6ece391e8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6ece391e8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6ece391e8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6ece391e8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6ece391e8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6ece391e8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6ece391e8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6ece391e8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6ece391e8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6ece391e8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6ece391e8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6c6e4634b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c6e4634b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6eb8c71e7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6eb8c71e7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6eb8c71e7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6eb8c71e7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6eb8c71e7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6eb8c71e7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6eb8c71e7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6eb8c71e7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6eb8c71e7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6eb8c71e7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6eb8c71e7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6eb8c71e7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6eb8c71e7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6eb8c71e7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6ebc25eb5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6ebc25eb5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6ebc25eb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6ebc25eb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6ebc25eb5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6ebc25eb5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6c6e4634b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c6e4634b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6eb8c71e7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6eb8c71e7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6ebc25eb5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6ebc25eb5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6ec3b091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6ec3b091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6ec9f3bd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6ec9f3bd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6ec9f3bdb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6ec9f3bdb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6ec9f3bdb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6ec9f3bdb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6ed33a7b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6ed33a7b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6ed33a7b8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6ed33a7b8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6ed33a7b8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6ed33a7b8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6ed33a7b8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6ed33a7b8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b5c5f648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b5c5f648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6c6e4634b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c6e4634b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6ed33a7b8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6ed33a7b8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6ed33a7b8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6ed33a7b8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6ed33a7b8e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6ed33a7b8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6ed33a7b8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6ed33a7b8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6ed33a7b8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6ed33a7b8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6ed33a7b8e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6ed33a7b8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6ed33a7b8e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6ed33a7b8e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6ed33a7b8e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6ed33a7b8e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6ebc25eb5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6ebc25eb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6f0e0b4c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6f0e0b4c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6c6e4634b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c6e4634b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6f0e0b4cc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6f0e0b4cc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g6f0e0b4cc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6f0e0b4cc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6f0e0b4cc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6f0e0b4cc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6f0e0b4cc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6f0e0b4cc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6f0e0b4cc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6f0e0b4cc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6f0e0b4cc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6f0e0b4cc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6ed33a7b8e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6ed33a7b8e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6ed33a7b8e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6ed33a7b8e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6ed33a7b8e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6ed33a7b8e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6ed33a7b8e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6ed33a7b8e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6c6e4634b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c6e4634b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6ef26669e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6ef26669e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6ef26669e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6ef26669e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6ef26669e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6ef26669e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7e07eaf92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7e07eaf92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7e07eaf92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7e07eaf92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6f086c82c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6f086c82c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6ed33a7b8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6ed33a7b8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6f1481386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6f1481386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6f1481386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6f1481386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6f1481386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3" name="Google Shape;1873;g6f1481386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6c6e4634b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c6e4634b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6f1481386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6f1481386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6f1481386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6f1481386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6f1481386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6f1481386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6f1481386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6f1481386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6f1481386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6f1481386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6f1481386e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6f1481386e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6f1481386e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6f1481386e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6f1481386e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4" name="Google Shape;1934;g6f1481386e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6f1481386e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1" name="Google Shape;1941;g6f1481386e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6f1481386e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6f1481386e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6c6e4634b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c6e4634b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6f1481386e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6f1481386e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6f1481386e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6f1481386e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6f1481386e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6f1481386e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6f1481386e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6f1481386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6f1481386e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6f1481386e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6f1481386e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6f1481386e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6f28a9602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6f28a9602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g6f28a9602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2" name="Google Shape;2012;g6f28a9602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g6f28a96020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0" name="Google Shape;2020;g6f28a96020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g6f28a9602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6f28a9602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6c6e4634b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c6e4634b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6f28a96020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6f28a96020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g6f28a96020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4" name="Google Shape;2044;g6f28a96020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g6f455463d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6f455463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6f148138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0" name="Google Shape;2060;g6f148138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6f455463d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6f455463d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g6fdadbd4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6" name="Google Shape;2076;g6fdadbd4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6fdadbd49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6fdadbd49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6fdadbd49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6fdadbd49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6fdadbd49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6fdadbd49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6fdadbd49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6fdadbd49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6c6e4634b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c6e4634b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6fddc0468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6fddc0468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6fddc0468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6fddc0468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6fddc0468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6fddc0468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6fddc0468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6fddc0468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6fddc0468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6fddc0468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g6fddc0468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4" name="Google Shape;2154;g6fddc0468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6fddc0468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6fddc0468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g6fddc0468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6fddc0468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6" name="Shape 2176"/>
        <p:cNvGrpSpPr/>
        <p:nvPr/>
      </p:nvGrpSpPr>
      <p:grpSpPr>
        <a:xfrm>
          <a:off x="0" y="0"/>
          <a:ext cx="0" cy="0"/>
          <a:chOff x="0" y="0"/>
          <a:chExt cx="0" cy="0"/>
        </a:xfrm>
      </p:grpSpPr>
      <p:sp>
        <p:nvSpPr>
          <p:cNvPr id="2177" name="Google Shape;2177;g6f455463d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6f455463d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6ff7af34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6ff7af34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7b5c5f648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b5c5f648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6ff7af347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6ff7af347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6ff7af347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6ff7af347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g6ff7af347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8" name="Google Shape;2208;g6ff7af347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g6ff7af347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6" name="Google Shape;2216;g6ff7af347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6ff7af347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6ff7af347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g6ff7af347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1" name="Google Shape;2231;g6ff7af347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6ff7af347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6ff7af347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g6ff7af347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6" name="Google Shape;2246;g6ff7af347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g6ff7af347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6ff7af347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g7000c14ef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7000c14ef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76755890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6755890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g7000c14ef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7000c14ef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g7000c14ef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6" name="Google Shape;2276;g7000c14ef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1" name="Shape 2281"/>
        <p:cNvGrpSpPr/>
        <p:nvPr/>
      </p:nvGrpSpPr>
      <p:grpSpPr>
        <a:xfrm>
          <a:off x="0" y="0"/>
          <a:ext cx="0" cy="0"/>
          <a:chOff x="0" y="0"/>
          <a:chExt cx="0" cy="0"/>
        </a:xfrm>
      </p:grpSpPr>
      <p:sp>
        <p:nvSpPr>
          <p:cNvPr id="2282" name="Google Shape;2282;g7000c14ef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3" name="Google Shape;2283;g7000c14ef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7000c14ef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7000c14ef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g7000c14ef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7" name="Google Shape;2297;g7000c14ef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g7000c14ef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7000c14ef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7000c14ef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7000c14ef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g7000c14ef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7000c14ef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6ff7af347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6ff7af347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101a2ee5b2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101a2ee5b2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76755890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6755890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g101a2ee5b2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4" name="Google Shape;2344;g101a2ee5b2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g101a2ee5b24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101a2ee5b24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g101a2ee5b24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0" name="Google Shape;2360;g101a2ee5b24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101a2ee5b24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101a2ee5b24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g101a2ee5b24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101a2ee5b24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g101a2ee5b24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4" name="Google Shape;2384;g101a2ee5b24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101a2ee5b2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101a2ee5b2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101a2ee5b24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101a2ee5b24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101a2ee5b24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101a2ee5b2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g101a2ee5b24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101a2ee5b24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7b5c5f648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b5c5f648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767558904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67558904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101a2ee5b24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101a2ee5b24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767558904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67558904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767558904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767558904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767558904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767558904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767558904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6755890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6c6e4634b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6c6e4634b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6c7d5bf3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6c7d5bf3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6c7d5bf3b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6c7d5bf3b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6c7d5bf3b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6c7d5bf3b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6c7d5bf3b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6c7d5bf3b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b5c5f648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b5c5f648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6c7d5bf3b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c7d5bf3b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6c7d5bf3b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c7d5bf3b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6c7d5bf3b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6c7d5bf3b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6c7d5bf3b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6c7d5bf3b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6c7d5bf3b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6c7d5bf3b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6c7d5bf3b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6c7d5bf3b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6c7d5bf3b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6c7d5bf3b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6c7d5bf3b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6c7d5bf3b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6c7d5bf3b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6c7d5bf3b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6c7d5bf3b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6c7d5bf3b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7b5c5f648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b5c5f648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6c7d5bf3b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6c7d5bf3b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6c7d5bf3b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c7d5bf3b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6c7d5bf3b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c7d5bf3b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6c7d5bf3b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6c7d5bf3b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6c7d5bf3b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6c7d5bf3b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6c7d5bf3b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6c7d5bf3b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6c7d5bf3b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6c7d5bf3b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6c7d5bf3bd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6c7d5bf3bd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6c7d5bf3b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6c7d5bf3b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6c7d5bf3b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6c7d5bf3b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7b5c5f648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b5c5f648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6c7d5bf3b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6c7d5bf3b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6c7d5bf3bd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6c7d5bf3bd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479fb98de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479fb98de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479fb98de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479fb98de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479fb98de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479fb98de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6d1944f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6d1944f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6d1944fc4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6d1944fc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6d1944fc4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6d1944fc4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6d1944fc4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6d1944fc4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6c7d5bf3b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6c7d5bf3b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b5c5f648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b5c5f648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6d81cc5a8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6d81cc5a8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6d81cc5a8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6d81cc5a8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6d81cc5a8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6d81cc5a8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6d81cc5a8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6d81cc5a8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6d81cc5a8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6d81cc5a8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6d81cc5a8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6d81cc5a8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6d81cc5a8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6d81cc5a8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6d81cc5a8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6d81cc5a8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6d81cc5a8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6d81cc5a8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6d81cc5a8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6d81cc5a8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7b5c5f648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b5c5f648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6d81cc5a8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6d81cc5a8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6d81cc5a8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6d81cc5a8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6d1944fc4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6d1944fc4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a24a89e0f22d2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a24a89e0f22d2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a24a89e0f22d21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a24a89e0f22d21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a24a89e0f22d21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a24a89e0f22d21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a24a89e0f22d21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a24a89e0f22d21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a24a89e0f22d21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a24a89e0f22d21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a24a89e0f22d21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a24a89e0f22d21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a24a89e0f22d21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a24a89e0f22d21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6c7d5bf3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c7d5bf3b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6d30ccf3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6d30ccf3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6d30ccf31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6d30ccf31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6d30ccf31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6d30ccf31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6d4e85279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6d4e85279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6d6b03da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6d6b03da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6d6b03da7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6d6b03da7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6d1944fc4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6d1944fc4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6df0f91ea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6df0f91ea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6dff7436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6dff7436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6dff74367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6dff74367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solidFill>
                  <a:srgbClr val="F3F3F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Clr>
                <a:srgbClr val="F3F3F3"/>
              </a:buClr>
              <a:buSzPts val="5200"/>
              <a:buNone/>
              <a:defRPr sz="5200">
                <a:solidFill>
                  <a:srgbClr val="F3F3F3"/>
                </a:solidFill>
              </a:defRPr>
            </a:lvl2pPr>
            <a:lvl3pPr lvl="2" rtl="0" algn="ctr">
              <a:spcBef>
                <a:spcPts val="0"/>
              </a:spcBef>
              <a:spcAft>
                <a:spcPts val="0"/>
              </a:spcAft>
              <a:buClr>
                <a:srgbClr val="F3F3F3"/>
              </a:buClr>
              <a:buSzPts val="5200"/>
              <a:buNone/>
              <a:defRPr sz="5200">
                <a:solidFill>
                  <a:srgbClr val="F3F3F3"/>
                </a:solidFill>
              </a:defRPr>
            </a:lvl3pPr>
            <a:lvl4pPr lvl="3" rtl="0" algn="ctr">
              <a:spcBef>
                <a:spcPts val="0"/>
              </a:spcBef>
              <a:spcAft>
                <a:spcPts val="0"/>
              </a:spcAft>
              <a:buClr>
                <a:srgbClr val="F3F3F3"/>
              </a:buClr>
              <a:buSzPts val="5200"/>
              <a:buNone/>
              <a:defRPr sz="5200">
                <a:solidFill>
                  <a:srgbClr val="F3F3F3"/>
                </a:solidFill>
              </a:defRPr>
            </a:lvl4pPr>
            <a:lvl5pPr lvl="4" rtl="0" algn="ctr">
              <a:spcBef>
                <a:spcPts val="0"/>
              </a:spcBef>
              <a:spcAft>
                <a:spcPts val="0"/>
              </a:spcAft>
              <a:buClr>
                <a:srgbClr val="F3F3F3"/>
              </a:buClr>
              <a:buSzPts val="5200"/>
              <a:buNone/>
              <a:defRPr sz="5200">
                <a:solidFill>
                  <a:srgbClr val="F3F3F3"/>
                </a:solidFill>
              </a:defRPr>
            </a:lvl5pPr>
            <a:lvl6pPr lvl="5" rtl="0" algn="ctr">
              <a:spcBef>
                <a:spcPts val="0"/>
              </a:spcBef>
              <a:spcAft>
                <a:spcPts val="0"/>
              </a:spcAft>
              <a:buClr>
                <a:srgbClr val="F3F3F3"/>
              </a:buClr>
              <a:buSzPts val="5200"/>
              <a:buNone/>
              <a:defRPr sz="5200">
                <a:solidFill>
                  <a:srgbClr val="F3F3F3"/>
                </a:solidFill>
              </a:defRPr>
            </a:lvl6pPr>
            <a:lvl7pPr lvl="6" rtl="0" algn="ctr">
              <a:spcBef>
                <a:spcPts val="0"/>
              </a:spcBef>
              <a:spcAft>
                <a:spcPts val="0"/>
              </a:spcAft>
              <a:buClr>
                <a:srgbClr val="F3F3F3"/>
              </a:buClr>
              <a:buSzPts val="5200"/>
              <a:buNone/>
              <a:defRPr sz="5200">
                <a:solidFill>
                  <a:srgbClr val="F3F3F3"/>
                </a:solidFill>
              </a:defRPr>
            </a:lvl7pPr>
            <a:lvl8pPr lvl="7" rtl="0" algn="ctr">
              <a:spcBef>
                <a:spcPts val="0"/>
              </a:spcBef>
              <a:spcAft>
                <a:spcPts val="0"/>
              </a:spcAft>
              <a:buClr>
                <a:srgbClr val="F3F3F3"/>
              </a:buClr>
              <a:buSzPts val="5200"/>
              <a:buNone/>
              <a:defRPr sz="5200">
                <a:solidFill>
                  <a:srgbClr val="F3F3F3"/>
                </a:solidFill>
              </a:defRPr>
            </a:lvl8pPr>
            <a:lvl9pPr lvl="8" rtl="0" algn="ctr">
              <a:spcBef>
                <a:spcPts val="0"/>
              </a:spcBef>
              <a:spcAft>
                <a:spcPts val="0"/>
              </a:spcAft>
              <a:buClr>
                <a:srgbClr val="F3F3F3"/>
              </a:buClr>
              <a:buSzPts val="5200"/>
              <a:buNone/>
              <a:defRPr sz="5200">
                <a:solidFill>
                  <a:srgbClr val="F3F3F3"/>
                </a:solidFill>
              </a:defRPr>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solidFill>
                  <a:srgbClr val="F3F3F3"/>
                </a:solidFill>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b="1" lang="en" sz="900">
                <a:solidFill>
                  <a:srgbClr val="F3F3F3"/>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b="1" lang="en" sz="900">
                <a:solidFill>
                  <a:srgbClr val="F3F3F3"/>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b="1" lang="en" sz="900">
                <a:solidFill>
                  <a:srgbClr val="F3F3F3"/>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8" name="Shape 98"/>
        <p:cNvGrpSpPr/>
        <p:nvPr/>
      </p:nvGrpSpPr>
      <p:grpSpPr>
        <a:xfrm>
          <a:off x="0" y="0"/>
          <a:ext cx="0" cy="0"/>
          <a:chOff x="0" y="0"/>
          <a:chExt cx="0" cy="0"/>
        </a:xfrm>
      </p:grpSpPr>
      <p:sp>
        <p:nvSpPr>
          <p:cNvPr id="99" name="Google Shape;99;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0" name="Google Shape;100;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23"/>
          <p:cNvSpPr/>
          <p:nvPr/>
        </p:nvSpPr>
        <p:spPr>
          <a:xfrm>
            <a:off x="0" y="1302600"/>
            <a:ext cx="7789200" cy="3840900"/>
          </a:xfrm>
          <a:prstGeom prst="rtTriangl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2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2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2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0"/>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130" name="Google Shape;13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3" name="Google Shape;133;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solidFill>
                  <a:srgbClr val="F3F3F3"/>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solidFill>
                  <a:srgbClr val="F3F3F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2" Type="http://schemas.openxmlformats.org/officeDocument/2006/relationships/theme" Target="../theme/theme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C343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94" name="Shape 94"/>
        <p:cNvGrpSpPr/>
        <p:nvPr/>
      </p:nvGrpSpPr>
      <p:grpSpPr>
        <a:xfrm>
          <a:off x="0" y="0"/>
          <a:ext cx="0" cy="0"/>
          <a:chOff x="0" y="0"/>
          <a:chExt cx="0" cy="0"/>
        </a:xfrm>
      </p:grpSpPr>
      <p:sp>
        <p:nvSpPr>
          <p:cNvPr id="95" name="Google Shape;95;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6" name="Google Shape;96;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97" name="Google Shape;9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4.jpg"/><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4.jpg"/><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4.jpg"/><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4.jpg"/><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4.jpg"/><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4.jpg"/><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4.jpg"/><Relationship Id="rId4" Type="http://schemas.openxmlformats.org/officeDocument/2006/relationships/image" Target="../media/image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4.jpg"/><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8.xml"/><Relationship Id="rId3" Type="http://schemas.openxmlformats.org/officeDocument/2006/relationships/image" Target="../media/image9.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9.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4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4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4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6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5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5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6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5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6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6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6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5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6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5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6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7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7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6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jpg"/><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7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8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7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8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7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8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6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7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9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7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7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7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2.xml"/><Relationship Id="rId3" Type="http://schemas.openxmlformats.org/officeDocument/2006/relationships/image" Target="../media/image9.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3.xml"/><Relationship Id="rId3" Type="http://schemas.openxmlformats.org/officeDocument/2006/relationships/image" Target="../media/image9.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4.jpg"/><Relationship Id="rId4" Type="http://schemas.openxmlformats.org/officeDocument/2006/relationships/image" Target="../media/image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4.jpg"/><Relationship Id="rId4" Type="http://schemas.openxmlformats.org/officeDocument/2006/relationships/image" Target="../media/image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14.jpg"/><Relationship Id="rId4" Type="http://schemas.openxmlformats.org/officeDocument/2006/relationships/image" Target="../media/image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4.jpg"/><Relationship Id="rId4" Type="http://schemas.openxmlformats.org/officeDocument/2006/relationships/image" Target="../media/image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4.jpg"/><Relationship Id="rId4" Type="http://schemas.openxmlformats.org/officeDocument/2006/relationships/image" Target="../media/image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4.jp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image" Target="../media/image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4.jpg"/><Relationship Id="rId4" Type="http://schemas.openxmlformats.org/officeDocument/2006/relationships/image" Target="../media/image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4.jpg"/><Relationship Id="rId4" Type="http://schemas.openxmlformats.org/officeDocument/2006/relationships/image" Target="../media/image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4.jpg"/><Relationship Id="rId4" Type="http://schemas.openxmlformats.org/officeDocument/2006/relationships/image" Target="../media/image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4.jpg"/><Relationship Id="rId4" Type="http://schemas.openxmlformats.org/officeDocument/2006/relationships/image" Target="../media/image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4.xml"/><Relationship Id="rId3" Type="http://schemas.openxmlformats.org/officeDocument/2006/relationships/image" Target="../media/image9.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5.xml"/><Relationship Id="rId3" Type="http://schemas.openxmlformats.org/officeDocument/2006/relationships/image" Target="../media/image9.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4.jpg"/><Relationship Id="rId4" Type="http://schemas.openxmlformats.org/officeDocument/2006/relationships/image" Target="../media/image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7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9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7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jpg"/><Relationship Id="rId4" Type="http://schemas.openxmlformats.org/officeDocument/2006/relationships/image" Target="../media/image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8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9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8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8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9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89.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0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8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8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9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jpg"/><Relationship Id="rId4" Type="http://schemas.openxmlformats.org/officeDocument/2006/relationships/image" Target="../media/image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9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0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2.xml"/><Relationship Id="rId3" Type="http://schemas.openxmlformats.org/officeDocument/2006/relationships/image" Target="../media/image9.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3.xml"/><Relationship Id="rId3" Type="http://schemas.openxmlformats.org/officeDocument/2006/relationships/image" Target="../media/image9.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4.jpg"/><Relationship Id="rId4" Type="http://schemas.openxmlformats.org/officeDocument/2006/relationships/image" Target="../media/image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14.jpg"/><Relationship Id="rId4" Type="http://schemas.openxmlformats.org/officeDocument/2006/relationships/image" Target="../media/image4.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4.jpg"/><Relationship Id="rId4" Type="http://schemas.openxmlformats.org/officeDocument/2006/relationships/image" Target="../media/image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4.jpg"/><Relationship Id="rId4" Type="http://schemas.openxmlformats.org/officeDocument/2006/relationships/image" Target="../media/image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4.jpg"/><Relationship Id="rId4" Type="http://schemas.openxmlformats.org/officeDocument/2006/relationships/image" Target="../media/image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9.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jpg"/><Relationship Id="rId4" Type="http://schemas.openxmlformats.org/officeDocument/2006/relationships/image" Target="../media/image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0.xml"/><Relationship Id="rId3" Type="http://schemas.openxmlformats.org/officeDocument/2006/relationships/image" Target="../media/image9.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14.jpg"/><Relationship Id="rId4" Type="http://schemas.openxmlformats.org/officeDocument/2006/relationships/image" Target="../media/image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88.png"/><Relationship Id="rId6" Type="http://schemas.openxmlformats.org/officeDocument/2006/relationships/image" Target="../media/image96.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0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93.png"/><Relationship Id="rId6" Type="http://schemas.openxmlformats.org/officeDocument/2006/relationships/image" Target="../media/image95.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0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00.png"/><Relationship Id="rId6" Type="http://schemas.openxmlformats.org/officeDocument/2006/relationships/image" Target="../media/image97.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07.png"/><Relationship Id="rId6" Type="http://schemas.openxmlformats.org/officeDocument/2006/relationships/image" Target="../media/image140.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02.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0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jpg"/><Relationship Id="rId4" Type="http://schemas.openxmlformats.org/officeDocument/2006/relationships/image" Target="../media/image4.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0.xml"/><Relationship Id="rId3" Type="http://schemas.openxmlformats.org/officeDocument/2006/relationships/image" Target="../media/image9.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1.xml"/><Relationship Id="rId3" Type="http://schemas.openxmlformats.org/officeDocument/2006/relationships/image" Target="../media/image9.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4.jpg"/><Relationship Id="rId4" Type="http://schemas.openxmlformats.org/officeDocument/2006/relationships/image" Target="../media/image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08.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1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11.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14.jpg"/><Relationship Id="rId4" Type="http://schemas.openxmlformats.org/officeDocument/2006/relationships/image" Target="../media/image4.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14.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09.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jpg"/><Relationship Id="rId4"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28.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1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12.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18.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27.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16.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20.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10.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8.xml"/><Relationship Id="rId3" Type="http://schemas.openxmlformats.org/officeDocument/2006/relationships/image" Target="../media/image9.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9.xml"/><Relationship Id="rId3"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jpg"/><Relationship Id="rId4" Type="http://schemas.openxmlformats.org/officeDocument/2006/relationships/image" Target="../media/image4.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14.jpg"/><Relationship Id="rId4" Type="http://schemas.openxmlformats.org/officeDocument/2006/relationships/image" Target="../media/image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14.jpg"/><Relationship Id="rId4" Type="http://schemas.openxmlformats.org/officeDocument/2006/relationships/image" Target="../media/image4.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14.jpg"/><Relationship Id="rId4" Type="http://schemas.openxmlformats.org/officeDocument/2006/relationships/image" Target="../media/image4.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14.jpg"/><Relationship Id="rId4" Type="http://schemas.openxmlformats.org/officeDocument/2006/relationships/image" Target="../media/image4.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14.jpg"/><Relationship Id="rId4" Type="http://schemas.openxmlformats.org/officeDocument/2006/relationships/image" Target="../media/image4.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5.xml"/><Relationship Id="rId3" Type="http://schemas.openxmlformats.org/officeDocument/2006/relationships/image" Target="../media/image9.jp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6.xml"/><Relationship Id="rId3" Type="http://schemas.openxmlformats.org/officeDocument/2006/relationships/image" Target="../media/image9.jp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14.jpg"/><Relationship Id="rId4" Type="http://schemas.openxmlformats.org/officeDocument/2006/relationships/image" Target="../media/image4.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30.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41.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3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15.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17.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22.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24.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34.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6.xml"/><Relationship Id="rId3" Type="http://schemas.openxmlformats.org/officeDocument/2006/relationships/image" Target="../media/image9.jp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7.xml"/><Relationship Id="rId3" Type="http://schemas.openxmlformats.org/officeDocument/2006/relationships/image" Target="../media/image9.jp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14.jpg"/><Relationship Id="rId4" Type="http://schemas.openxmlformats.org/officeDocument/2006/relationships/image" Target="../media/image4.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hyperlink" Target="http://www.horadecodar.com.br/index.html" TargetMode="External"/><Relationship Id="rId6" Type="http://schemas.openxmlformats.org/officeDocument/2006/relationships/hyperlink" Target="http://www.horadecodar.com.br/index.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jpg"/><Relationship Id="rId4" Type="http://schemas.openxmlformats.org/officeDocument/2006/relationships/image" Target="../media/image4.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4.jpg"/><Relationship Id="rId4" Type="http://schemas.openxmlformats.org/officeDocument/2006/relationships/image" Target="../media/image4.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4.jpg"/><Relationship Id="rId4" Type="http://schemas.openxmlformats.org/officeDocument/2006/relationships/image" Target="../media/image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14.jpg"/><Relationship Id="rId4" Type="http://schemas.openxmlformats.org/officeDocument/2006/relationships/image" Target="../media/image4.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26.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25.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25.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29.png"/><Relationship Id="rId6" Type="http://schemas.openxmlformats.org/officeDocument/2006/relationships/image" Target="../media/image126.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4.jpg"/><Relationship Id="rId4" Type="http://schemas.openxmlformats.org/officeDocument/2006/relationships/image" Target="../media/image4.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31.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jpg"/><Relationship Id="rId4" Type="http://schemas.openxmlformats.org/officeDocument/2006/relationships/image" Target="../media/image4.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35.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3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14.jpg"/><Relationship Id="rId4" Type="http://schemas.openxmlformats.org/officeDocument/2006/relationships/image" Target="../media/image4.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3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46.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39.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48.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37.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38.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jpg"/><Relationship Id="rId4" Type="http://schemas.openxmlformats.org/officeDocument/2006/relationships/image" Target="../media/image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45.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41.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4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3.xml"/><Relationship Id="rId3" Type="http://schemas.openxmlformats.org/officeDocument/2006/relationships/image" Target="../media/image9.jp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4.xml"/><Relationship Id="rId3" Type="http://schemas.openxmlformats.org/officeDocument/2006/relationships/image" Target="../media/image9.jp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 Id="rId3" Type="http://schemas.openxmlformats.org/officeDocument/2006/relationships/image" Target="../media/image14.jpg"/><Relationship Id="rId4" Type="http://schemas.openxmlformats.org/officeDocument/2006/relationships/image" Target="../media/image4.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42.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5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44.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14.jpg"/><Relationship Id="rId4" Type="http://schemas.openxmlformats.org/officeDocument/2006/relationships/image" Target="../media/image1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jpg"/><Relationship Id="rId4" Type="http://schemas.openxmlformats.org/officeDocument/2006/relationships/image" Target="../media/image4.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4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5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6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53.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58.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59.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5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55.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8.xml"/><Relationship Id="rId3" Type="http://schemas.openxmlformats.org/officeDocument/2006/relationships/image" Target="../media/image9.jp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9.xml"/><Relationship Id="rId3" Type="http://schemas.openxmlformats.org/officeDocument/2006/relationships/image" Target="../media/image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9.jp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14.jpg"/><Relationship Id="rId4" Type="http://schemas.openxmlformats.org/officeDocument/2006/relationships/image" Target="../media/image4.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hyperlink" Target="https://nodejs.org/en/" TargetMode="Externa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61.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56.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14.jpg"/><Relationship Id="rId4" Type="http://schemas.openxmlformats.org/officeDocument/2006/relationships/image" Target="../media/image4.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14.jpg"/><Relationship Id="rId4" Type="http://schemas.openxmlformats.org/officeDocument/2006/relationships/image" Target="../media/image4.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6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54.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70.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 Id="rId3" Type="http://schemas.openxmlformats.org/officeDocument/2006/relationships/image" Target="../media/image14.jp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9.jp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 Id="rId3" Type="http://schemas.openxmlformats.org/officeDocument/2006/relationships/image" Target="../media/image14.jpg"/><Relationship Id="rId4" Type="http://schemas.openxmlformats.org/officeDocument/2006/relationships/image" Target="../media/image4.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 Id="rId3" Type="http://schemas.openxmlformats.org/officeDocument/2006/relationships/image" Target="../media/image14.jpg"/><Relationship Id="rId4" Type="http://schemas.openxmlformats.org/officeDocument/2006/relationships/image" Target="../media/image4.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 Id="rId3" Type="http://schemas.openxmlformats.org/officeDocument/2006/relationships/image" Target="../media/image14.jpg"/><Relationship Id="rId4" Type="http://schemas.openxmlformats.org/officeDocument/2006/relationships/image" Target="../media/image4.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3.xml"/><Relationship Id="rId3" Type="http://schemas.openxmlformats.org/officeDocument/2006/relationships/image" Target="../media/image14.jpg"/><Relationship Id="rId4" Type="http://schemas.openxmlformats.org/officeDocument/2006/relationships/image" Target="../media/image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 Id="rId3" Type="http://schemas.openxmlformats.org/officeDocument/2006/relationships/image" Target="../media/image14.jpg"/><Relationship Id="rId4" Type="http://schemas.openxmlformats.org/officeDocument/2006/relationships/image" Target="../media/image4.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67.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60.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168.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8.xml"/><Relationship Id="rId3" Type="http://schemas.openxmlformats.org/officeDocument/2006/relationships/image" Target="../media/image9.jp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9.xml"/><Relationship Id="rId3" Type="http://schemas.openxmlformats.org/officeDocument/2006/relationships/image" Target="../media/image169.png"/><Relationship Id="rId4" Type="http://schemas.openxmlformats.org/officeDocument/2006/relationships/image" Target="../media/image1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jpg"/><Relationship Id="rId4" Type="http://schemas.openxmlformats.org/officeDocument/2006/relationships/image" Target="../media/image4.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0.xml"/><Relationship Id="rId3" Type="http://schemas.openxmlformats.org/officeDocument/2006/relationships/image" Target="../media/image169.png"/><Relationship Id="rId4" Type="http://schemas.openxmlformats.org/officeDocument/2006/relationships/image" Target="../media/image166.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1.xml"/><Relationship Id="rId3" Type="http://schemas.openxmlformats.org/officeDocument/2006/relationships/image" Target="../media/image169.png"/><Relationship Id="rId4" Type="http://schemas.openxmlformats.org/officeDocument/2006/relationships/image" Target="../media/image16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2.xml"/><Relationship Id="rId3" Type="http://schemas.openxmlformats.org/officeDocument/2006/relationships/image" Target="../media/image169.png"/><Relationship Id="rId4" Type="http://schemas.openxmlformats.org/officeDocument/2006/relationships/image" Target="../media/image166.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3.xml"/><Relationship Id="rId3" Type="http://schemas.openxmlformats.org/officeDocument/2006/relationships/image" Target="../media/image169.png"/><Relationship Id="rId4" Type="http://schemas.openxmlformats.org/officeDocument/2006/relationships/image" Target="../media/image16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4.xml"/><Relationship Id="rId3" Type="http://schemas.openxmlformats.org/officeDocument/2006/relationships/image" Target="../media/image169.png"/><Relationship Id="rId4" Type="http://schemas.openxmlformats.org/officeDocument/2006/relationships/image" Target="../media/image166.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5.xml"/><Relationship Id="rId3" Type="http://schemas.openxmlformats.org/officeDocument/2006/relationships/image" Target="../media/image169.png"/><Relationship Id="rId4" Type="http://schemas.openxmlformats.org/officeDocument/2006/relationships/image" Target="../media/image166.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6.xml"/><Relationship Id="rId3" Type="http://schemas.openxmlformats.org/officeDocument/2006/relationships/image" Target="../media/image169.png"/><Relationship Id="rId4" Type="http://schemas.openxmlformats.org/officeDocument/2006/relationships/image" Target="../media/image166.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7.xml"/><Relationship Id="rId3" Type="http://schemas.openxmlformats.org/officeDocument/2006/relationships/image" Target="../media/image169.png"/><Relationship Id="rId4" Type="http://schemas.openxmlformats.org/officeDocument/2006/relationships/image" Target="../media/image16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8.xml"/><Relationship Id="rId3" Type="http://schemas.openxmlformats.org/officeDocument/2006/relationships/image" Target="../media/image169.png"/><Relationship Id="rId4" Type="http://schemas.openxmlformats.org/officeDocument/2006/relationships/image" Target="../media/image166.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9.xml"/><Relationship Id="rId3" Type="http://schemas.openxmlformats.org/officeDocument/2006/relationships/image" Target="../media/image169.png"/><Relationship Id="rId4" Type="http://schemas.openxmlformats.org/officeDocument/2006/relationships/image" Target="../media/image1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jpg"/><Relationship Id="rId4" Type="http://schemas.openxmlformats.org/officeDocument/2006/relationships/image" Target="../media/image4.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0.xml"/><Relationship Id="rId3" Type="http://schemas.openxmlformats.org/officeDocument/2006/relationships/image" Target="../media/image169.png"/><Relationship Id="rId4" Type="http://schemas.openxmlformats.org/officeDocument/2006/relationships/image" Target="../media/image1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jp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jp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jp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4.jp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4.jp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4.jp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4.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4.jp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4.jp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4.jp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4.jp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4.jp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4.jp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4.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hyperlink" Target="https://code.visualstudio.com/" TargetMode="External"/><Relationship Id="rId5"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4.jp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4.jp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4.jp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4.jp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4.jpg"/><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image" Target="../media/image17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9.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4.jp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4.jp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4.jpg"/><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4.jp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4.jpg"/><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4.jpg"/><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4.jpg"/><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4.jpg"/><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4.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hyperlink" Target="https://jsfiddle.net/" TargetMode="External"/><Relationship Id="rId5"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4.jpg"/><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 Id="rId3" Type="http://schemas.openxmlformats.org/officeDocument/2006/relationships/image" Target="../media/image9.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2.xml"/><Relationship Id="rId3" Type="http://schemas.openxmlformats.org/officeDocument/2006/relationships/image" Target="../media/image9.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4.jpg"/><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4.jpg"/><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3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4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5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4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6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4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5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4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4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5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6.xml"/><Relationship Id="rId3" Type="http://schemas.openxmlformats.org/officeDocument/2006/relationships/image" Target="../media/image9.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7.xml"/><Relationship Id="rId3" Type="http://schemas.openxmlformats.org/officeDocument/2006/relationships/image" Target="../media/image9.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4.jpg"/><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4.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34"/>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Introdução</a:t>
            </a:r>
            <a:endParaRPr/>
          </a:p>
        </p:txBody>
      </p:sp>
      <p:sp>
        <p:nvSpPr>
          <p:cNvPr id="145" name="Google Shape;145;p34"/>
          <p:cNvSpPr txBox="1"/>
          <p:nvPr>
            <p:ph idx="1" type="subTitle"/>
          </p:nvPr>
        </p:nvSpPr>
        <p:spPr>
          <a:xfrm>
            <a:off x="4917750" y="329055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Entender conceitos fundamentais do JS e instalar todas as dependências</a:t>
            </a:r>
            <a:endParaRPr/>
          </a:p>
        </p:txBody>
      </p:sp>
      <p:sp>
        <p:nvSpPr>
          <p:cNvPr id="146" name="Google Shape;146;p34"/>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47" name="Google Shape;147;p3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43"/>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Introdução</a:t>
            </a:r>
            <a:endParaRPr/>
          </a:p>
        </p:txBody>
      </p:sp>
      <p:sp>
        <p:nvSpPr>
          <p:cNvPr id="211" name="Google Shape;211;p43"/>
          <p:cNvSpPr txBox="1"/>
          <p:nvPr>
            <p:ph idx="1" type="subTitle"/>
          </p:nvPr>
        </p:nvSpPr>
        <p:spPr>
          <a:xfrm>
            <a:off x="798425" y="311165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
        <p:nvSpPr>
          <p:cNvPr id="212" name="Google Shape;212;p43"/>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213" name="Google Shape;213;p43"/>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4" name="Shape 874"/>
        <p:cNvGrpSpPr/>
        <p:nvPr/>
      </p:nvGrpSpPr>
      <p:grpSpPr>
        <a:xfrm>
          <a:off x="0" y="0"/>
          <a:ext cx="0" cy="0"/>
          <a:chOff x="0" y="0"/>
          <a:chExt cx="0" cy="0"/>
        </a:xfrm>
      </p:grpSpPr>
      <p:sp>
        <p:nvSpPr>
          <p:cNvPr id="875" name="Google Shape;875;p13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03</a:t>
            </a:r>
            <a:endParaRPr>
              <a:solidFill>
                <a:srgbClr val="F3F3F3"/>
              </a:solidFill>
            </a:endParaRPr>
          </a:p>
        </p:txBody>
      </p:sp>
      <p:pic>
        <p:nvPicPr>
          <p:cNvPr id="876" name="Google Shape;876;p13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77" name="Google Shape;877;p13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some dois números e retorne eles;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imprima este retorno;</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1" name="Shape 881"/>
        <p:cNvGrpSpPr/>
        <p:nvPr/>
      </p:nvGrpSpPr>
      <p:grpSpPr>
        <a:xfrm>
          <a:off x="0" y="0"/>
          <a:ext cx="0" cy="0"/>
          <a:chOff x="0" y="0"/>
          <a:chExt cx="0" cy="0"/>
        </a:xfrm>
      </p:grpSpPr>
      <p:sp>
        <p:nvSpPr>
          <p:cNvPr id="882" name="Google Shape;882;p13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04</a:t>
            </a:r>
            <a:endParaRPr>
              <a:solidFill>
                <a:srgbClr val="F3F3F3"/>
              </a:solidFill>
            </a:endParaRPr>
          </a:p>
        </p:txBody>
      </p:sp>
      <p:pic>
        <p:nvPicPr>
          <p:cNvPr id="883" name="Google Shape;883;p13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84" name="Google Shape;884;p134"/>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retorne um número aleatório;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número máximo retornado deve ser passado via parâmetro;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Dica: utilize Math.random();</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8" name="Shape 888"/>
        <p:cNvGrpSpPr/>
        <p:nvPr/>
      </p:nvGrpSpPr>
      <p:grpSpPr>
        <a:xfrm>
          <a:off x="0" y="0"/>
          <a:ext cx="0" cy="0"/>
          <a:chOff x="0" y="0"/>
          <a:chExt cx="0" cy="0"/>
        </a:xfrm>
      </p:grpSpPr>
      <p:sp>
        <p:nvSpPr>
          <p:cNvPr id="889" name="Google Shape;889;p13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05</a:t>
            </a:r>
            <a:endParaRPr>
              <a:solidFill>
                <a:srgbClr val="F3F3F3"/>
              </a:solidFill>
            </a:endParaRPr>
          </a:p>
        </p:txBody>
      </p:sp>
      <p:pic>
        <p:nvPicPr>
          <p:cNvPr id="890" name="Google Shape;890;p13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91" name="Google Shape;891;p13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recebe a idade de uma pessoa;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ela tem mais de 18 anos ela pode entrar na auto escola, imprima uma mensagem informando isso;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ela tem menos, ela não pode, imprima outra mensagem com este aviso;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Execute a função nos dois casos;</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5" name="Shape 895"/>
        <p:cNvGrpSpPr/>
        <p:nvPr/>
      </p:nvGrpSpPr>
      <p:grpSpPr>
        <a:xfrm>
          <a:off x="0" y="0"/>
          <a:ext cx="0" cy="0"/>
          <a:chOff x="0" y="0"/>
          <a:chExt cx="0" cy="0"/>
        </a:xfrm>
      </p:grpSpPr>
      <p:sp>
        <p:nvSpPr>
          <p:cNvPr id="896" name="Google Shape;896;p13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06</a:t>
            </a:r>
            <a:endParaRPr>
              <a:solidFill>
                <a:srgbClr val="F3F3F3"/>
              </a:solidFill>
            </a:endParaRPr>
          </a:p>
        </p:txBody>
      </p:sp>
      <p:pic>
        <p:nvPicPr>
          <p:cNvPr id="897" name="Google Shape;897;p13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98" name="Google Shape;898;p13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detecta o tipo de dado passado;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Verifque se é um: number, boolean ou string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retorne uma mensagem para cada tipo;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Execute uma função para cada caso;</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2" name="Shape 902"/>
        <p:cNvGrpSpPr/>
        <p:nvPr/>
      </p:nvGrpSpPr>
      <p:grpSpPr>
        <a:xfrm>
          <a:off x="0" y="0"/>
          <a:ext cx="0" cy="0"/>
          <a:chOff x="0" y="0"/>
          <a:chExt cx="0" cy="0"/>
        </a:xfrm>
      </p:grpSpPr>
      <p:sp>
        <p:nvSpPr>
          <p:cNvPr id="903" name="Google Shape;903;p13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07</a:t>
            </a:r>
            <a:endParaRPr>
              <a:solidFill>
                <a:srgbClr val="F3F3F3"/>
              </a:solidFill>
            </a:endParaRPr>
          </a:p>
        </p:txBody>
      </p:sp>
      <p:pic>
        <p:nvPicPr>
          <p:cNvPr id="904" name="Google Shape;904;p13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05" name="Google Shape;905;p137"/>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receba um número negativo e retorne um número positivo;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Dica: utilize a função Math.abs</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9" name="Shape 909"/>
        <p:cNvGrpSpPr/>
        <p:nvPr/>
      </p:nvGrpSpPr>
      <p:grpSpPr>
        <a:xfrm>
          <a:off x="0" y="0"/>
          <a:ext cx="0" cy="0"/>
          <a:chOff x="0" y="0"/>
          <a:chExt cx="0" cy="0"/>
        </a:xfrm>
      </p:grpSpPr>
      <p:sp>
        <p:nvSpPr>
          <p:cNvPr id="910" name="Google Shape;910;p13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08</a:t>
            </a:r>
            <a:endParaRPr>
              <a:solidFill>
                <a:srgbClr val="F3F3F3"/>
              </a:solidFill>
            </a:endParaRPr>
          </a:p>
        </p:txBody>
      </p:sp>
      <p:pic>
        <p:nvPicPr>
          <p:cNvPr id="911" name="Google Shape;911;p13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12" name="Google Shape;912;p138"/>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recebe uma string;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o texto conter mais de 10 caracteres imprima “Texto muito longo”;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conter menos, imprima “Texto dentro do limite”;</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6" name="Shape 916"/>
        <p:cNvGrpSpPr/>
        <p:nvPr/>
      </p:nvGrpSpPr>
      <p:grpSpPr>
        <a:xfrm>
          <a:off x="0" y="0"/>
          <a:ext cx="0" cy="0"/>
          <a:chOff x="0" y="0"/>
          <a:chExt cx="0" cy="0"/>
        </a:xfrm>
      </p:grpSpPr>
      <p:sp>
        <p:nvSpPr>
          <p:cNvPr id="917" name="Google Shape;917;p13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09</a:t>
            </a:r>
            <a:endParaRPr>
              <a:solidFill>
                <a:srgbClr val="F3F3F3"/>
              </a:solidFill>
            </a:endParaRPr>
          </a:p>
        </p:txBody>
      </p:sp>
      <p:pic>
        <p:nvPicPr>
          <p:cNvPr id="918" name="Google Shape;918;p13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19" name="Google Shape;919;p139"/>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receba dois números, o primeiro é a base e o segundo a potência;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faça essa operação e retorne o resultado;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3, 2 = 9</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3" name="Shape 923"/>
        <p:cNvGrpSpPr/>
        <p:nvPr/>
      </p:nvGrpSpPr>
      <p:grpSpPr>
        <a:xfrm>
          <a:off x="0" y="0"/>
          <a:ext cx="0" cy="0"/>
          <a:chOff x="0" y="0"/>
          <a:chExt cx="0" cy="0"/>
        </a:xfrm>
      </p:grpSpPr>
      <p:sp>
        <p:nvSpPr>
          <p:cNvPr id="924" name="Google Shape;924;p14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10</a:t>
            </a:r>
            <a:endParaRPr>
              <a:solidFill>
                <a:srgbClr val="F3F3F3"/>
              </a:solidFill>
            </a:endParaRPr>
          </a:p>
        </p:txBody>
      </p:sp>
      <p:pic>
        <p:nvPicPr>
          <p:cNvPr id="925" name="Google Shape;925;p14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26" name="Google Shape;926;p14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recebe um número, e o decrementa de 1 em 1 com um loop;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disso imprima somente os números pares no console;</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0" name="Shape 930"/>
        <p:cNvGrpSpPr/>
        <p:nvPr/>
      </p:nvGrpSpPr>
      <p:grpSpPr>
        <a:xfrm>
          <a:off x="0" y="0"/>
          <a:ext cx="0" cy="0"/>
          <a:chOff x="0" y="0"/>
          <a:chExt cx="0" cy="0"/>
        </a:xfrm>
      </p:grpSpPr>
      <p:sp>
        <p:nvSpPr>
          <p:cNvPr id="931" name="Google Shape;931;p141"/>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932" name="Google Shape;932;p141"/>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07</a:t>
            </a:r>
            <a:endParaRPr/>
          </a:p>
        </p:txBody>
      </p:sp>
      <p:cxnSp>
        <p:nvCxnSpPr>
          <p:cNvPr id="933" name="Google Shape;933;p141"/>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934" name="Google Shape;934;p141"/>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8" name="Shape 938"/>
        <p:cNvGrpSpPr/>
        <p:nvPr/>
      </p:nvGrpSpPr>
      <p:grpSpPr>
        <a:xfrm>
          <a:off x="0" y="0"/>
          <a:ext cx="0" cy="0"/>
          <a:chOff x="0" y="0"/>
          <a:chExt cx="0" cy="0"/>
        </a:xfrm>
      </p:grpSpPr>
      <p:sp>
        <p:nvSpPr>
          <p:cNvPr id="939" name="Google Shape;939;p142"/>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Objetos e Arrays</a:t>
            </a:r>
            <a:endParaRPr sz="5500"/>
          </a:p>
        </p:txBody>
      </p:sp>
      <p:sp>
        <p:nvSpPr>
          <p:cNvPr id="940" name="Google Shape;940;p142"/>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08</a:t>
            </a:r>
            <a:endParaRPr/>
          </a:p>
        </p:txBody>
      </p:sp>
      <p:cxnSp>
        <p:nvCxnSpPr>
          <p:cNvPr id="941" name="Google Shape;941;p142"/>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942" name="Google Shape;942;p142"/>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sobre as estruturas de dados: objetos e arrays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44"/>
          <p:cNvSpPr txBox="1"/>
          <p:nvPr>
            <p:ph type="title"/>
          </p:nvPr>
        </p:nvSpPr>
        <p:spPr>
          <a:xfrm>
            <a:off x="534200" y="209425"/>
            <a:ext cx="39609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Tipos de dados e Operadores</a:t>
            </a:r>
            <a:endParaRPr/>
          </a:p>
        </p:txBody>
      </p:sp>
      <p:sp>
        <p:nvSpPr>
          <p:cNvPr id="219" name="Google Shape;219;p44"/>
          <p:cNvSpPr txBox="1"/>
          <p:nvPr>
            <p:ph idx="1" type="subTitle"/>
          </p:nvPr>
        </p:nvSpPr>
        <p:spPr>
          <a:xfrm>
            <a:off x="4917750" y="3290550"/>
            <a:ext cx="29457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Conhecer os tipos de dados em JS e também os operadores da linguagem</a:t>
            </a:r>
            <a:endParaRPr/>
          </a:p>
        </p:txBody>
      </p:sp>
      <p:sp>
        <p:nvSpPr>
          <p:cNvPr id="220" name="Google Shape;220;p44"/>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221" name="Google Shape;221;p4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6" name="Shape 946"/>
        <p:cNvGrpSpPr/>
        <p:nvPr/>
      </p:nvGrpSpPr>
      <p:grpSpPr>
        <a:xfrm>
          <a:off x="0" y="0"/>
          <a:ext cx="0" cy="0"/>
          <a:chOff x="0" y="0"/>
          <a:chExt cx="0" cy="0"/>
        </a:xfrm>
      </p:grpSpPr>
      <p:sp>
        <p:nvSpPr>
          <p:cNvPr id="947" name="Google Shape;947;p14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Arrays</a:t>
            </a:r>
            <a:endParaRPr>
              <a:solidFill>
                <a:srgbClr val="F3F3F3"/>
              </a:solidFill>
            </a:endParaRPr>
          </a:p>
        </p:txBody>
      </p:sp>
      <p:pic>
        <p:nvPicPr>
          <p:cNvPr id="948" name="Google Shape;948;p14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49" name="Google Shape;949;p143"/>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Possibilidade de adicionar um conjunto de valores a uma variável;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array deve ser escrito entre colchetes, separando os valores por vírgulas, veja:</a:t>
            </a:r>
            <a:endParaRPr sz="1800">
              <a:solidFill>
                <a:srgbClr val="EFEFEF"/>
              </a:solidFill>
            </a:endParaRPr>
          </a:p>
        </p:txBody>
      </p:sp>
      <p:pic>
        <p:nvPicPr>
          <p:cNvPr id="950" name="Google Shape;950;p143"/>
          <p:cNvPicPr preferRelativeResize="0"/>
          <p:nvPr/>
        </p:nvPicPr>
        <p:blipFill>
          <a:blip r:embed="rId5">
            <a:alphaModFix/>
          </a:blip>
          <a:stretch>
            <a:fillRect/>
          </a:stretch>
        </p:blipFill>
        <p:spPr>
          <a:xfrm>
            <a:off x="720000" y="3505363"/>
            <a:ext cx="5810250" cy="10191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4" name="Shape 954"/>
        <p:cNvGrpSpPr/>
        <p:nvPr/>
      </p:nvGrpSpPr>
      <p:grpSpPr>
        <a:xfrm>
          <a:off x="0" y="0"/>
          <a:ext cx="0" cy="0"/>
          <a:chOff x="0" y="0"/>
          <a:chExt cx="0" cy="0"/>
        </a:xfrm>
      </p:grpSpPr>
      <p:sp>
        <p:nvSpPr>
          <p:cNvPr id="955" name="Google Shape;955;p14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a:t>
            </a:r>
            <a:r>
              <a:rPr lang="en"/>
              <a:t>Arrays</a:t>
            </a:r>
            <a:endParaRPr>
              <a:solidFill>
                <a:srgbClr val="F3F3F3"/>
              </a:solidFill>
            </a:endParaRPr>
          </a:p>
        </p:txBody>
      </p:sp>
      <p:pic>
        <p:nvPicPr>
          <p:cNvPr id="956" name="Google Shape;956;p14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57" name="Google Shape;957;p144"/>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acessar um array pelo seu índice, por exemplo: arr[1]</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Lembrando que o primeiro índice sempre é 0, ou seja, para acessar o primeiro elemento: arr[0]</a:t>
            </a:r>
            <a:endParaRPr sz="1800">
              <a:solidFill>
                <a:srgbClr val="EFEFEF"/>
              </a:solidFill>
            </a:endParaRPr>
          </a:p>
        </p:txBody>
      </p:sp>
      <p:pic>
        <p:nvPicPr>
          <p:cNvPr id="958" name="Google Shape;958;p144"/>
          <p:cNvPicPr preferRelativeResize="0"/>
          <p:nvPr/>
        </p:nvPicPr>
        <p:blipFill>
          <a:blip r:embed="rId5">
            <a:alphaModFix/>
          </a:blip>
          <a:stretch>
            <a:fillRect/>
          </a:stretch>
        </p:blipFill>
        <p:spPr>
          <a:xfrm>
            <a:off x="720000" y="3505363"/>
            <a:ext cx="5810250" cy="10191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2" name="Shape 962"/>
        <p:cNvGrpSpPr/>
        <p:nvPr/>
      </p:nvGrpSpPr>
      <p:grpSpPr>
        <a:xfrm>
          <a:off x="0" y="0"/>
          <a:ext cx="0" cy="0"/>
          <a:chOff x="0" y="0"/>
          <a:chExt cx="0" cy="0"/>
        </a:xfrm>
      </p:grpSpPr>
      <p:sp>
        <p:nvSpPr>
          <p:cNvPr id="963" name="Google Shape;963;p14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Propriedades</a:t>
            </a:r>
            <a:endParaRPr>
              <a:solidFill>
                <a:srgbClr val="F3F3F3"/>
              </a:solidFill>
            </a:endParaRPr>
          </a:p>
        </p:txBody>
      </p:sp>
      <p:pic>
        <p:nvPicPr>
          <p:cNvPr id="964" name="Google Shape;964;p14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65" name="Google Shape;965;p145"/>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são informações que podem ser verificadas de um valor;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Quase todos os valores de JavaScript tem propriedades, menos null e undefined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acessar as propriedades de duas maneiras:</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pic>
        <p:nvPicPr>
          <p:cNvPr id="966" name="Google Shape;966;p145"/>
          <p:cNvPicPr preferRelativeResize="0"/>
          <p:nvPr/>
        </p:nvPicPr>
        <p:blipFill>
          <a:blip r:embed="rId5">
            <a:alphaModFix/>
          </a:blip>
          <a:stretch>
            <a:fillRect/>
          </a:stretch>
        </p:blipFill>
        <p:spPr>
          <a:xfrm>
            <a:off x="454963" y="2948900"/>
            <a:ext cx="6410325" cy="20955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0" name="Shape 970"/>
        <p:cNvGrpSpPr/>
        <p:nvPr/>
      </p:nvGrpSpPr>
      <p:grpSpPr>
        <a:xfrm>
          <a:off x="0" y="0"/>
          <a:ext cx="0" cy="0"/>
          <a:chOff x="0" y="0"/>
          <a:chExt cx="0" cy="0"/>
        </a:xfrm>
      </p:grpSpPr>
      <p:sp>
        <p:nvSpPr>
          <p:cNvPr id="971" name="Google Shape;971;p14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a:t>
            </a:r>
            <a:endParaRPr>
              <a:solidFill>
                <a:srgbClr val="F3F3F3"/>
              </a:solidFill>
            </a:endParaRPr>
          </a:p>
        </p:txBody>
      </p:sp>
      <p:pic>
        <p:nvPicPr>
          <p:cNvPr id="972" name="Google Shape;972;p14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73" name="Google Shape;973;p146"/>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Métodos são propriedades que funcionam como funções;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Strings e arrays contém métodos;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pic>
        <p:nvPicPr>
          <p:cNvPr id="974" name="Google Shape;974;p146"/>
          <p:cNvPicPr preferRelativeResize="0"/>
          <p:nvPr/>
        </p:nvPicPr>
        <p:blipFill>
          <a:blip r:embed="rId5">
            <a:alphaModFix/>
          </a:blip>
          <a:stretch>
            <a:fillRect/>
          </a:stretch>
        </p:blipFill>
        <p:spPr>
          <a:xfrm>
            <a:off x="720000" y="3303450"/>
            <a:ext cx="4629150" cy="1085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8" name="Shape 978"/>
        <p:cNvGrpSpPr/>
        <p:nvPr/>
      </p:nvGrpSpPr>
      <p:grpSpPr>
        <a:xfrm>
          <a:off x="0" y="0"/>
          <a:ext cx="0" cy="0"/>
          <a:chOff x="0" y="0"/>
          <a:chExt cx="0" cy="0"/>
        </a:xfrm>
      </p:grpSpPr>
      <p:sp>
        <p:nvSpPr>
          <p:cNvPr id="979" name="Google Shape;979;p14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Objetos</a:t>
            </a:r>
            <a:endParaRPr>
              <a:solidFill>
                <a:srgbClr val="F3F3F3"/>
              </a:solidFill>
            </a:endParaRPr>
          </a:p>
        </p:txBody>
      </p:sp>
      <p:pic>
        <p:nvPicPr>
          <p:cNvPr id="980" name="Google Shape;980;p14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81" name="Google Shape;981;p14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coleção de propriedades, parecidos com arrays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acessar estas propriedades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pic>
        <p:nvPicPr>
          <p:cNvPr id="982" name="Google Shape;982;p147"/>
          <p:cNvPicPr preferRelativeResize="0"/>
          <p:nvPr/>
        </p:nvPicPr>
        <p:blipFill>
          <a:blip r:embed="rId5">
            <a:alphaModFix/>
          </a:blip>
          <a:stretch>
            <a:fillRect/>
          </a:stretch>
        </p:blipFill>
        <p:spPr>
          <a:xfrm>
            <a:off x="792250" y="2531888"/>
            <a:ext cx="3486150" cy="20478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6" name="Shape 986"/>
        <p:cNvGrpSpPr/>
        <p:nvPr/>
      </p:nvGrpSpPr>
      <p:grpSpPr>
        <a:xfrm>
          <a:off x="0" y="0"/>
          <a:ext cx="0" cy="0"/>
          <a:chOff x="0" y="0"/>
          <a:chExt cx="0" cy="0"/>
        </a:xfrm>
      </p:grpSpPr>
      <p:sp>
        <p:nvSpPr>
          <p:cNvPr id="987" name="Google Shape;987;p14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Objetos: deletando e criando propriedades</a:t>
            </a:r>
            <a:endParaRPr>
              <a:solidFill>
                <a:srgbClr val="F3F3F3"/>
              </a:solidFill>
            </a:endParaRPr>
          </a:p>
        </p:txBody>
      </p:sp>
      <p:pic>
        <p:nvPicPr>
          <p:cNvPr id="988" name="Google Shape;988;p14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89" name="Google Shape;989;p148"/>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adicionar e deletar propriedades ao longo do nosso programa;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pic>
        <p:nvPicPr>
          <p:cNvPr id="990" name="Google Shape;990;p148"/>
          <p:cNvPicPr preferRelativeResize="0"/>
          <p:nvPr/>
        </p:nvPicPr>
        <p:blipFill>
          <a:blip r:embed="rId5">
            <a:alphaModFix/>
          </a:blip>
          <a:stretch>
            <a:fillRect/>
          </a:stretch>
        </p:blipFill>
        <p:spPr>
          <a:xfrm>
            <a:off x="4491275" y="1426238"/>
            <a:ext cx="4400550" cy="35337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4" name="Shape 994"/>
        <p:cNvGrpSpPr/>
        <p:nvPr/>
      </p:nvGrpSpPr>
      <p:grpSpPr>
        <a:xfrm>
          <a:off x="0" y="0"/>
          <a:ext cx="0" cy="0"/>
          <a:chOff x="0" y="0"/>
          <a:chExt cx="0" cy="0"/>
        </a:xfrm>
      </p:grpSpPr>
      <p:sp>
        <p:nvSpPr>
          <p:cNvPr id="995" name="Google Shape;995;p14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Objetos: mais sobre objetos</a:t>
            </a:r>
            <a:endParaRPr>
              <a:solidFill>
                <a:srgbClr val="F3F3F3"/>
              </a:solidFill>
            </a:endParaRPr>
          </a:p>
        </p:txBody>
      </p:sp>
      <p:pic>
        <p:nvPicPr>
          <p:cNvPr id="996" name="Google Shape;996;p14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97" name="Google Shape;997;p149"/>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copiar todas as propriedades de um obj para outro;</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pic>
        <p:nvPicPr>
          <p:cNvPr id="998" name="Google Shape;998;p149"/>
          <p:cNvPicPr preferRelativeResize="0"/>
          <p:nvPr/>
        </p:nvPicPr>
        <p:blipFill>
          <a:blip r:embed="rId5">
            <a:alphaModFix/>
          </a:blip>
          <a:stretch>
            <a:fillRect/>
          </a:stretch>
        </p:blipFill>
        <p:spPr>
          <a:xfrm>
            <a:off x="884063" y="1963388"/>
            <a:ext cx="4048125" cy="27908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2" name="Shape 1002"/>
        <p:cNvGrpSpPr/>
        <p:nvPr/>
      </p:nvGrpSpPr>
      <p:grpSpPr>
        <a:xfrm>
          <a:off x="0" y="0"/>
          <a:ext cx="0" cy="0"/>
          <a:chOff x="0" y="0"/>
          <a:chExt cx="0" cy="0"/>
        </a:xfrm>
      </p:grpSpPr>
      <p:sp>
        <p:nvSpPr>
          <p:cNvPr id="1003" name="Google Shape;1003;p15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Objetos: mais sobre objetos</a:t>
            </a:r>
            <a:endParaRPr>
              <a:solidFill>
                <a:srgbClr val="F3F3F3"/>
              </a:solidFill>
            </a:endParaRPr>
          </a:p>
        </p:txBody>
      </p:sp>
      <p:pic>
        <p:nvPicPr>
          <p:cNvPr id="1004" name="Google Shape;1004;p15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05" name="Google Shape;1005;p150"/>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 também podemos verificar quais as chaves cada objeto possui;</a:t>
            </a:r>
            <a:endParaRPr sz="1800">
              <a:solidFill>
                <a:srgbClr val="EFEFEF"/>
              </a:solidFill>
            </a:endParaRPr>
          </a:p>
        </p:txBody>
      </p:sp>
      <p:pic>
        <p:nvPicPr>
          <p:cNvPr id="1006" name="Google Shape;1006;p150"/>
          <p:cNvPicPr preferRelativeResize="0"/>
          <p:nvPr/>
        </p:nvPicPr>
        <p:blipFill>
          <a:blip r:embed="rId5">
            <a:alphaModFix/>
          </a:blip>
          <a:stretch>
            <a:fillRect/>
          </a:stretch>
        </p:blipFill>
        <p:spPr>
          <a:xfrm>
            <a:off x="719988" y="3009675"/>
            <a:ext cx="4581525" cy="13716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0" name="Shape 1010"/>
        <p:cNvGrpSpPr/>
        <p:nvPr/>
      </p:nvGrpSpPr>
      <p:grpSpPr>
        <a:xfrm>
          <a:off x="0" y="0"/>
          <a:ext cx="0" cy="0"/>
          <a:chOff x="0" y="0"/>
          <a:chExt cx="0" cy="0"/>
        </a:xfrm>
      </p:grpSpPr>
      <p:sp>
        <p:nvSpPr>
          <p:cNvPr id="1011" name="Google Shape;1011;p15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Mutação (Mutability)</a:t>
            </a:r>
            <a:endParaRPr>
              <a:solidFill>
                <a:srgbClr val="F3F3F3"/>
              </a:solidFill>
            </a:endParaRPr>
          </a:p>
        </p:txBody>
      </p:sp>
      <p:pic>
        <p:nvPicPr>
          <p:cNvPr id="1012" name="Google Shape;1012;p15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13" name="Google Shape;1013;p151"/>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objeto pode herdar todas as características do outro, virando uma referência ao mesmo;</a:t>
            </a:r>
            <a:endParaRPr sz="1800">
              <a:solidFill>
                <a:srgbClr val="EFEFEF"/>
              </a:solidFill>
            </a:endParaRPr>
          </a:p>
        </p:txBody>
      </p:sp>
      <p:pic>
        <p:nvPicPr>
          <p:cNvPr id="1014" name="Google Shape;1014;p151"/>
          <p:cNvPicPr preferRelativeResize="0"/>
          <p:nvPr/>
        </p:nvPicPr>
        <p:blipFill>
          <a:blip r:embed="rId5">
            <a:alphaModFix/>
          </a:blip>
          <a:stretch>
            <a:fillRect/>
          </a:stretch>
        </p:blipFill>
        <p:spPr>
          <a:xfrm>
            <a:off x="799225" y="1921925"/>
            <a:ext cx="4610100" cy="28575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8" name="Shape 1018"/>
        <p:cNvGrpSpPr/>
        <p:nvPr/>
      </p:nvGrpSpPr>
      <p:grpSpPr>
        <a:xfrm>
          <a:off x="0" y="0"/>
          <a:ext cx="0" cy="0"/>
          <a:chOff x="0" y="0"/>
          <a:chExt cx="0" cy="0"/>
        </a:xfrm>
      </p:grpSpPr>
      <p:sp>
        <p:nvSpPr>
          <p:cNvPr id="1019" name="Google Shape;1019;p15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Mutação (Mutability)</a:t>
            </a:r>
            <a:endParaRPr>
              <a:solidFill>
                <a:srgbClr val="F3F3F3"/>
              </a:solidFill>
            </a:endParaRPr>
          </a:p>
        </p:txBody>
      </p:sp>
      <p:pic>
        <p:nvPicPr>
          <p:cNvPr id="1020" name="Google Shape;1020;p15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21" name="Google Shape;1021;p152"/>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disso a mutação cria uma ligação entre os objetos (binding), veja:</a:t>
            </a:r>
            <a:endParaRPr sz="1800">
              <a:solidFill>
                <a:srgbClr val="EFEFEF"/>
              </a:solidFill>
            </a:endParaRPr>
          </a:p>
        </p:txBody>
      </p:sp>
      <p:pic>
        <p:nvPicPr>
          <p:cNvPr id="1022" name="Google Shape;1022;p152"/>
          <p:cNvPicPr preferRelativeResize="0"/>
          <p:nvPr/>
        </p:nvPicPr>
        <p:blipFill>
          <a:blip r:embed="rId5">
            <a:alphaModFix/>
          </a:blip>
          <a:stretch>
            <a:fillRect/>
          </a:stretch>
        </p:blipFill>
        <p:spPr>
          <a:xfrm>
            <a:off x="900900" y="3002563"/>
            <a:ext cx="4419600" cy="1095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45"/>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 classificação/categoria de um dado;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Dados são por exemplo: 13, ‘olá’, True;</a:t>
            </a:r>
            <a:endParaRPr sz="1800">
              <a:solidFill>
                <a:srgbClr val="EFEFEF"/>
              </a:solidFill>
            </a:endParaRPr>
          </a:p>
          <a:p>
            <a:pPr indent="-342900" lvl="0" marL="457200" rtl="0" algn="l">
              <a:lnSpc>
                <a:spcPct val="150000"/>
              </a:lnSpc>
              <a:spcBef>
                <a:spcPts val="0"/>
              </a:spcBef>
              <a:spcAft>
                <a:spcPts val="0"/>
              </a:spcAft>
              <a:buClr>
                <a:srgbClr val="EFEFEF"/>
              </a:buClr>
              <a:buSzPts val="1800"/>
              <a:buFont typeface="Fira Sans Condensed"/>
              <a:buChar char="●"/>
            </a:pPr>
            <a:r>
              <a:rPr b="1" lang="en" sz="1800">
                <a:solidFill>
                  <a:srgbClr val="EFEFEF"/>
                </a:solidFill>
                <a:latin typeface="Fira Sans Condensed"/>
                <a:ea typeface="Fira Sans Condensed"/>
                <a:cs typeface="Fira Sans Condensed"/>
                <a:sym typeface="Fira Sans Condensed"/>
              </a:rPr>
              <a:t>Os tipos de dados existentes no JavaScript são:</a:t>
            </a:r>
            <a:endParaRPr b="1" sz="1800">
              <a:solidFill>
                <a:srgbClr val="EFEFEF"/>
              </a:solidFill>
              <a:latin typeface="Fira Sans Condensed"/>
              <a:ea typeface="Fira Sans Condensed"/>
              <a:cs typeface="Fira Sans Condensed"/>
              <a:sym typeface="Fira Sans Condensed"/>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Number (Aritimético, Special Numbers);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String;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Boolean (Comparações, operadores lógicos);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Empty Values (null, undefined);</a:t>
            </a:r>
            <a:endParaRPr sz="1800">
              <a:solidFill>
                <a:srgbClr val="EFEFEF"/>
              </a:solidFill>
            </a:endParaRPr>
          </a:p>
        </p:txBody>
      </p:sp>
      <p:sp>
        <p:nvSpPr>
          <p:cNvPr id="227" name="Google Shape;227;p4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tipos de dados?</a:t>
            </a:r>
            <a:endParaRPr>
              <a:solidFill>
                <a:srgbClr val="F3F3F3"/>
              </a:solidFill>
            </a:endParaRPr>
          </a:p>
        </p:txBody>
      </p:sp>
      <p:pic>
        <p:nvPicPr>
          <p:cNvPr id="228" name="Google Shape;228;p45"/>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6" name="Shape 1026"/>
        <p:cNvGrpSpPr/>
        <p:nvPr/>
      </p:nvGrpSpPr>
      <p:grpSpPr>
        <a:xfrm>
          <a:off x="0" y="0"/>
          <a:ext cx="0" cy="0"/>
          <a:chOff x="0" y="0"/>
          <a:chExt cx="0" cy="0"/>
        </a:xfrm>
      </p:grpSpPr>
      <p:sp>
        <p:nvSpPr>
          <p:cNvPr id="1027" name="Google Shape;1027;p15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Mutação (Mutability)</a:t>
            </a:r>
            <a:endParaRPr>
              <a:solidFill>
                <a:srgbClr val="F3F3F3"/>
              </a:solidFill>
            </a:endParaRPr>
          </a:p>
        </p:txBody>
      </p:sp>
      <p:pic>
        <p:nvPicPr>
          <p:cNvPr id="1028" name="Google Shape;1028;p15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29" name="Google Shape;1029;p153"/>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disso a mutação cria uma ligação entre os objetos (binding), veja:</a:t>
            </a:r>
            <a:endParaRPr sz="1800">
              <a:solidFill>
                <a:srgbClr val="EFEFEF"/>
              </a:solidFill>
            </a:endParaRPr>
          </a:p>
        </p:txBody>
      </p:sp>
      <p:pic>
        <p:nvPicPr>
          <p:cNvPr id="1030" name="Google Shape;1030;p153"/>
          <p:cNvPicPr preferRelativeResize="0"/>
          <p:nvPr/>
        </p:nvPicPr>
        <p:blipFill>
          <a:blip r:embed="rId5">
            <a:alphaModFix/>
          </a:blip>
          <a:stretch>
            <a:fillRect/>
          </a:stretch>
        </p:blipFill>
        <p:spPr>
          <a:xfrm>
            <a:off x="900900" y="3002563"/>
            <a:ext cx="4419600" cy="10953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4" name="Shape 1034"/>
        <p:cNvGrpSpPr/>
        <p:nvPr/>
      </p:nvGrpSpPr>
      <p:grpSpPr>
        <a:xfrm>
          <a:off x="0" y="0"/>
          <a:ext cx="0" cy="0"/>
          <a:chOff x="0" y="0"/>
          <a:chExt cx="0" cy="0"/>
        </a:xfrm>
      </p:grpSpPr>
      <p:sp>
        <p:nvSpPr>
          <p:cNvPr id="1035" name="Google Shape;1035;p15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Loops em Arrays</a:t>
            </a:r>
            <a:endParaRPr>
              <a:solidFill>
                <a:srgbClr val="F3F3F3"/>
              </a:solidFill>
            </a:endParaRPr>
          </a:p>
        </p:txBody>
      </p:sp>
      <p:pic>
        <p:nvPicPr>
          <p:cNvPr id="1036" name="Google Shape;1036;p15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37" name="Google Shape;1037;p154"/>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técnica muito utilizada na programação é o loop nos arrays;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Como é uma lista com muitos valores, muitas vezes precisamos ver cada um deles;</a:t>
            </a:r>
            <a:endParaRPr sz="1800">
              <a:solidFill>
                <a:srgbClr val="EFEFEF"/>
              </a:solidFill>
            </a:endParaRPr>
          </a:p>
        </p:txBody>
      </p:sp>
      <p:pic>
        <p:nvPicPr>
          <p:cNvPr id="1038" name="Google Shape;1038;p154"/>
          <p:cNvPicPr preferRelativeResize="0"/>
          <p:nvPr/>
        </p:nvPicPr>
        <p:blipFill>
          <a:blip r:embed="rId5">
            <a:alphaModFix/>
          </a:blip>
          <a:stretch>
            <a:fillRect/>
          </a:stretch>
        </p:blipFill>
        <p:spPr>
          <a:xfrm>
            <a:off x="719988" y="3133863"/>
            <a:ext cx="5038725" cy="13049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2" name="Shape 1042"/>
        <p:cNvGrpSpPr/>
        <p:nvPr/>
      </p:nvGrpSpPr>
      <p:grpSpPr>
        <a:xfrm>
          <a:off x="0" y="0"/>
          <a:ext cx="0" cy="0"/>
          <a:chOff x="0" y="0"/>
          <a:chExt cx="0" cy="0"/>
        </a:xfrm>
      </p:grpSpPr>
      <p:sp>
        <p:nvSpPr>
          <p:cNvPr id="1043" name="Google Shape;1043;p15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push e pop</a:t>
            </a:r>
            <a:endParaRPr>
              <a:solidFill>
                <a:srgbClr val="F3F3F3"/>
              </a:solidFill>
            </a:endParaRPr>
          </a:p>
        </p:txBody>
      </p:sp>
      <p:pic>
        <p:nvPicPr>
          <p:cNvPr id="1044" name="Google Shape;1044;p15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45" name="Google Shape;1045;p155"/>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Métodos prontos e muito úteis que ajudam a manipular arrays;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push: adiciona um ou mais elementos ao fim de um array;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pop: remove um elemento no fim do array;</a:t>
            </a:r>
            <a:endParaRPr sz="1800">
              <a:solidFill>
                <a:srgbClr val="EFEFEF"/>
              </a:solidFill>
            </a:endParaRPr>
          </a:p>
        </p:txBody>
      </p:sp>
      <p:pic>
        <p:nvPicPr>
          <p:cNvPr id="1046" name="Google Shape;1046;p155"/>
          <p:cNvPicPr preferRelativeResize="0"/>
          <p:nvPr/>
        </p:nvPicPr>
        <p:blipFill>
          <a:blip r:embed="rId5">
            <a:alphaModFix/>
          </a:blip>
          <a:stretch>
            <a:fillRect/>
          </a:stretch>
        </p:blipFill>
        <p:spPr>
          <a:xfrm>
            <a:off x="924300" y="2622613"/>
            <a:ext cx="4076700" cy="20097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0" name="Shape 1050"/>
        <p:cNvGrpSpPr/>
        <p:nvPr/>
      </p:nvGrpSpPr>
      <p:grpSpPr>
        <a:xfrm>
          <a:off x="0" y="0"/>
          <a:ext cx="0" cy="0"/>
          <a:chOff x="0" y="0"/>
          <a:chExt cx="0" cy="0"/>
        </a:xfrm>
      </p:grpSpPr>
      <p:sp>
        <p:nvSpPr>
          <p:cNvPr id="1051" name="Google Shape;1051;p15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push e pop</a:t>
            </a:r>
            <a:endParaRPr>
              <a:solidFill>
                <a:srgbClr val="F3F3F3"/>
              </a:solidFill>
            </a:endParaRPr>
          </a:p>
        </p:txBody>
      </p:sp>
      <p:pic>
        <p:nvPicPr>
          <p:cNvPr id="1052" name="Google Shape;1052;p156"/>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1053" name="Google Shape;1053;p156"/>
          <p:cNvPicPr preferRelativeResize="0"/>
          <p:nvPr/>
        </p:nvPicPr>
        <p:blipFill>
          <a:blip r:embed="rId5">
            <a:alphaModFix/>
          </a:blip>
          <a:stretch>
            <a:fillRect/>
          </a:stretch>
        </p:blipFill>
        <p:spPr>
          <a:xfrm>
            <a:off x="899125" y="2097550"/>
            <a:ext cx="5181600" cy="17526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7" name="Shape 1057"/>
        <p:cNvGrpSpPr/>
        <p:nvPr/>
      </p:nvGrpSpPr>
      <p:grpSpPr>
        <a:xfrm>
          <a:off x="0" y="0"/>
          <a:ext cx="0" cy="0"/>
          <a:chOff x="0" y="0"/>
          <a:chExt cx="0" cy="0"/>
        </a:xfrm>
      </p:grpSpPr>
      <p:sp>
        <p:nvSpPr>
          <p:cNvPr id="1058" name="Google Shape;1058;p15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shift e unshift</a:t>
            </a:r>
            <a:endParaRPr>
              <a:solidFill>
                <a:srgbClr val="F3F3F3"/>
              </a:solidFill>
            </a:endParaRPr>
          </a:p>
        </p:txBody>
      </p:sp>
      <p:pic>
        <p:nvPicPr>
          <p:cNvPr id="1059" name="Google Shape;1059;p15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60" name="Google Shape;1060;p15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shift: remove o primeiro elemento de um array;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a:t>
            </a:r>
            <a:r>
              <a:rPr lang="en" sz="1800">
                <a:solidFill>
                  <a:srgbClr val="EFEFEF"/>
                </a:solidFill>
              </a:rPr>
              <a:t>nshift : adiciona um ou mais elementos no início de um array;</a:t>
            </a:r>
            <a:endParaRPr sz="1800">
              <a:solidFill>
                <a:srgbClr val="EFEFEF"/>
              </a:solidFill>
            </a:endParaRPr>
          </a:p>
        </p:txBody>
      </p:sp>
      <p:pic>
        <p:nvPicPr>
          <p:cNvPr id="1061" name="Google Shape;1061;p157"/>
          <p:cNvPicPr preferRelativeResize="0"/>
          <p:nvPr/>
        </p:nvPicPr>
        <p:blipFill>
          <a:blip r:embed="rId5">
            <a:alphaModFix/>
          </a:blip>
          <a:stretch>
            <a:fillRect/>
          </a:stretch>
        </p:blipFill>
        <p:spPr>
          <a:xfrm>
            <a:off x="850400" y="2493425"/>
            <a:ext cx="4095750" cy="17145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5" name="Shape 1065"/>
        <p:cNvGrpSpPr/>
        <p:nvPr/>
      </p:nvGrpSpPr>
      <p:grpSpPr>
        <a:xfrm>
          <a:off x="0" y="0"/>
          <a:ext cx="0" cy="0"/>
          <a:chOff x="0" y="0"/>
          <a:chExt cx="0" cy="0"/>
        </a:xfrm>
      </p:grpSpPr>
      <p:sp>
        <p:nvSpPr>
          <p:cNvPr id="1066" name="Google Shape;1066;p15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shift e unshift</a:t>
            </a:r>
            <a:endParaRPr>
              <a:solidFill>
                <a:srgbClr val="F3F3F3"/>
              </a:solidFill>
            </a:endParaRPr>
          </a:p>
        </p:txBody>
      </p:sp>
      <p:pic>
        <p:nvPicPr>
          <p:cNvPr id="1067" name="Google Shape;1067;p158"/>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1068" name="Google Shape;1068;p158"/>
          <p:cNvPicPr preferRelativeResize="0"/>
          <p:nvPr/>
        </p:nvPicPr>
        <p:blipFill>
          <a:blip r:embed="rId5">
            <a:alphaModFix/>
          </a:blip>
          <a:stretch>
            <a:fillRect/>
          </a:stretch>
        </p:blipFill>
        <p:spPr>
          <a:xfrm>
            <a:off x="1806800" y="1634050"/>
            <a:ext cx="3086100" cy="21907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2" name="Shape 1072"/>
        <p:cNvGrpSpPr/>
        <p:nvPr/>
      </p:nvGrpSpPr>
      <p:grpSpPr>
        <a:xfrm>
          <a:off x="0" y="0"/>
          <a:ext cx="0" cy="0"/>
          <a:chOff x="0" y="0"/>
          <a:chExt cx="0" cy="0"/>
        </a:xfrm>
      </p:grpSpPr>
      <p:sp>
        <p:nvSpPr>
          <p:cNvPr id="1073" name="Google Shape;1073;p15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indexOf e lastIndexOf</a:t>
            </a:r>
            <a:endParaRPr>
              <a:solidFill>
                <a:srgbClr val="F3F3F3"/>
              </a:solidFill>
            </a:endParaRPr>
          </a:p>
        </p:txBody>
      </p:sp>
      <p:pic>
        <p:nvPicPr>
          <p:cNvPr id="1074" name="Google Shape;1074;p15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75" name="Google Shape;1075;p159"/>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indexOf: encontra o índice de um determinado elemento;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lastIndexOf: encontrar o último índice de um elemento;</a:t>
            </a:r>
            <a:endParaRPr sz="1800">
              <a:solidFill>
                <a:srgbClr val="EFEFEF"/>
              </a:solidFill>
            </a:endParaRPr>
          </a:p>
        </p:txBody>
      </p:sp>
      <p:pic>
        <p:nvPicPr>
          <p:cNvPr id="1076" name="Google Shape;1076;p159"/>
          <p:cNvPicPr preferRelativeResize="0"/>
          <p:nvPr/>
        </p:nvPicPr>
        <p:blipFill>
          <a:blip r:embed="rId5">
            <a:alphaModFix/>
          </a:blip>
          <a:stretch>
            <a:fillRect/>
          </a:stretch>
        </p:blipFill>
        <p:spPr>
          <a:xfrm>
            <a:off x="833400" y="2964775"/>
            <a:ext cx="4572000" cy="11239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0" name="Shape 1080"/>
        <p:cNvGrpSpPr/>
        <p:nvPr/>
      </p:nvGrpSpPr>
      <p:grpSpPr>
        <a:xfrm>
          <a:off x="0" y="0"/>
          <a:ext cx="0" cy="0"/>
          <a:chOff x="0" y="0"/>
          <a:chExt cx="0" cy="0"/>
        </a:xfrm>
      </p:grpSpPr>
      <p:sp>
        <p:nvSpPr>
          <p:cNvPr id="1081" name="Google Shape;1081;p16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slice</a:t>
            </a:r>
            <a:endParaRPr>
              <a:solidFill>
                <a:srgbClr val="F3F3F3"/>
              </a:solidFill>
            </a:endParaRPr>
          </a:p>
        </p:txBody>
      </p:sp>
      <p:pic>
        <p:nvPicPr>
          <p:cNvPr id="1082" name="Google Shape;1082;p16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83" name="Google Shape;1083;p160"/>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Retorna um array a partir de outro array;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array retornado é determinado pelos parâmetros que são os índices de início e fim do novo array;</a:t>
            </a:r>
            <a:endParaRPr sz="1800">
              <a:solidFill>
                <a:srgbClr val="EFEFEF"/>
              </a:solidFill>
            </a:endParaRPr>
          </a:p>
        </p:txBody>
      </p:sp>
      <p:pic>
        <p:nvPicPr>
          <p:cNvPr id="1084" name="Google Shape;1084;p160"/>
          <p:cNvPicPr preferRelativeResize="0"/>
          <p:nvPr/>
        </p:nvPicPr>
        <p:blipFill>
          <a:blip r:embed="rId5">
            <a:alphaModFix/>
          </a:blip>
          <a:stretch>
            <a:fillRect/>
          </a:stretch>
        </p:blipFill>
        <p:spPr>
          <a:xfrm>
            <a:off x="928900" y="2988613"/>
            <a:ext cx="4114800" cy="12477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8" name="Shape 1088"/>
        <p:cNvGrpSpPr/>
        <p:nvPr/>
      </p:nvGrpSpPr>
      <p:grpSpPr>
        <a:xfrm>
          <a:off x="0" y="0"/>
          <a:ext cx="0" cy="0"/>
          <a:chOff x="0" y="0"/>
          <a:chExt cx="0" cy="0"/>
        </a:xfrm>
      </p:grpSpPr>
      <p:sp>
        <p:nvSpPr>
          <p:cNvPr id="1089" name="Google Shape;1089;p16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forEach</a:t>
            </a:r>
            <a:endParaRPr>
              <a:solidFill>
                <a:srgbClr val="F3F3F3"/>
              </a:solidFill>
            </a:endParaRPr>
          </a:p>
        </p:txBody>
      </p:sp>
      <p:pic>
        <p:nvPicPr>
          <p:cNvPr id="1090" name="Google Shape;1090;p16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91" name="Google Shape;1091;p161"/>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Itera cada elemento do array;</a:t>
            </a:r>
            <a:endParaRPr sz="1800">
              <a:solidFill>
                <a:srgbClr val="EFEFEF"/>
              </a:solidFill>
            </a:endParaRPr>
          </a:p>
        </p:txBody>
      </p:sp>
      <p:pic>
        <p:nvPicPr>
          <p:cNvPr id="1092" name="Google Shape;1092;p161"/>
          <p:cNvPicPr preferRelativeResize="0"/>
          <p:nvPr/>
        </p:nvPicPr>
        <p:blipFill>
          <a:blip r:embed="rId5">
            <a:alphaModFix/>
          </a:blip>
          <a:stretch>
            <a:fillRect/>
          </a:stretch>
        </p:blipFill>
        <p:spPr>
          <a:xfrm>
            <a:off x="861613" y="2531888"/>
            <a:ext cx="4086225" cy="122872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6" name="Shape 1096"/>
        <p:cNvGrpSpPr/>
        <p:nvPr/>
      </p:nvGrpSpPr>
      <p:grpSpPr>
        <a:xfrm>
          <a:off x="0" y="0"/>
          <a:ext cx="0" cy="0"/>
          <a:chOff x="0" y="0"/>
          <a:chExt cx="0" cy="0"/>
        </a:xfrm>
      </p:grpSpPr>
      <p:sp>
        <p:nvSpPr>
          <p:cNvPr id="1097" name="Google Shape;1097;p16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includes</a:t>
            </a:r>
            <a:endParaRPr>
              <a:solidFill>
                <a:srgbClr val="F3F3F3"/>
              </a:solidFill>
            </a:endParaRPr>
          </a:p>
        </p:txBody>
      </p:sp>
      <p:pic>
        <p:nvPicPr>
          <p:cNvPr id="1098" name="Google Shape;1098;p16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99" name="Google Shape;1099;p162"/>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Verifica se o array tem um determinado elemento;</a:t>
            </a:r>
            <a:endParaRPr sz="1800">
              <a:solidFill>
                <a:srgbClr val="EFEFEF"/>
              </a:solidFill>
            </a:endParaRPr>
          </a:p>
        </p:txBody>
      </p:sp>
      <p:pic>
        <p:nvPicPr>
          <p:cNvPr id="1100" name="Google Shape;1100;p162"/>
          <p:cNvPicPr preferRelativeResize="0"/>
          <p:nvPr/>
        </p:nvPicPr>
        <p:blipFill>
          <a:blip r:embed="rId5">
            <a:alphaModFix/>
          </a:blip>
          <a:stretch>
            <a:fillRect/>
          </a:stretch>
        </p:blipFill>
        <p:spPr>
          <a:xfrm>
            <a:off x="804963" y="3022750"/>
            <a:ext cx="4276725" cy="990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46"/>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Obviamente este tipo trata de números;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13);</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1.8);</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-5);</a:t>
            </a:r>
            <a:endParaRPr sz="1800">
              <a:solidFill>
                <a:srgbClr val="EFEFEF"/>
              </a:solidFill>
            </a:endParaRPr>
          </a:p>
        </p:txBody>
      </p:sp>
      <p:sp>
        <p:nvSpPr>
          <p:cNvPr id="234" name="Google Shape;234;p4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Numbers</a:t>
            </a:r>
            <a:endParaRPr>
              <a:solidFill>
                <a:srgbClr val="F3F3F3"/>
              </a:solidFill>
            </a:endParaRPr>
          </a:p>
        </p:txBody>
      </p:sp>
      <p:pic>
        <p:nvPicPr>
          <p:cNvPr id="235" name="Google Shape;235;p46"/>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4" name="Shape 1104"/>
        <p:cNvGrpSpPr/>
        <p:nvPr/>
      </p:nvGrpSpPr>
      <p:grpSpPr>
        <a:xfrm>
          <a:off x="0" y="0"/>
          <a:ext cx="0" cy="0"/>
          <a:chOff x="0" y="0"/>
          <a:chExt cx="0" cy="0"/>
        </a:xfrm>
      </p:grpSpPr>
      <p:sp>
        <p:nvSpPr>
          <p:cNvPr id="1105" name="Google Shape;1105;p16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reverse</a:t>
            </a:r>
            <a:endParaRPr>
              <a:solidFill>
                <a:srgbClr val="F3F3F3"/>
              </a:solidFill>
            </a:endParaRPr>
          </a:p>
        </p:txBody>
      </p:sp>
      <p:pic>
        <p:nvPicPr>
          <p:cNvPr id="1106" name="Google Shape;1106;p16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07" name="Google Shape;1107;p163"/>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Inverte um array;</a:t>
            </a:r>
            <a:endParaRPr sz="1800">
              <a:solidFill>
                <a:srgbClr val="EFEFEF"/>
              </a:solidFill>
            </a:endParaRPr>
          </a:p>
        </p:txBody>
      </p:sp>
      <p:pic>
        <p:nvPicPr>
          <p:cNvPr id="1108" name="Google Shape;1108;p163"/>
          <p:cNvPicPr preferRelativeResize="0"/>
          <p:nvPr/>
        </p:nvPicPr>
        <p:blipFill>
          <a:blip r:embed="rId5">
            <a:alphaModFix/>
          </a:blip>
          <a:stretch>
            <a:fillRect/>
          </a:stretch>
        </p:blipFill>
        <p:spPr>
          <a:xfrm>
            <a:off x="824650" y="3040113"/>
            <a:ext cx="4095750" cy="9429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2" name="Shape 1112"/>
        <p:cNvGrpSpPr/>
        <p:nvPr/>
      </p:nvGrpSpPr>
      <p:grpSpPr>
        <a:xfrm>
          <a:off x="0" y="0"/>
          <a:ext cx="0" cy="0"/>
          <a:chOff x="0" y="0"/>
          <a:chExt cx="0" cy="0"/>
        </a:xfrm>
      </p:grpSpPr>
      <p:sp>
        <p:nvSpPr>
          <p:cNvPr id="1113" name="Google Shape;1113;p16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string: trim</a:t>
            </a:r>
            <a:endParaRPr>
              <a:solidFill>
                <a:srgbClr val="F3F3F3"/>
              </a:solidFill>
            </a:endParaRPr>
          </a:p>
        </p:txBody>
      </p:sp>
      <p:pic>
        <p:nvPicPr>
          <p:cNvPr id="1114" name="Google Shape;1114;p16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15" name="Google Shape;1115;p164"/>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Remove tudo que não é string</a:t>
            </a:r>
            <a:endParaRPr sz="1800">
              <a:solidFill>
                <a:srgbClr val="EFEFEF"/>
              </a:solidFill>
            </a:endParaRPr>
          </a:p>
        </p:txBody>
      </p:sp>
      <p:pic>
        <p:nvPicPr>
          <p:cNvPr id="1116" name="Google Shape;1116;p164"/>
          <p:cNvPicPr preferRelativeResize="0"/>
          <p:nvPr/>
        </p:nvPicPr>
        <p:blipFill>
          <a:blip r:embed="rId5">
            <a:alphaModFix/>
          </a:blip>
          <a:stretch>
            <a:fillRect/>
          </a:stretch>
        </p:blipFill>
        <p:spPr>
          <a:xfrm>
            <a:off x="844175" y="3233500"/>
            <a:ext cx="3905250" cy="9239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0" name="Shape 1120"/>
        <p:cNvGrpSpPr/>
        <p:nvPr/>
      </p:nvGrpSpPr>
      <p:grpSpPr>
        <a:xfrm>
          <a:off x="0" y="0"/>
          <a:ext cx="0" cy="0"/>
          <a:chOff x="0" y="0"/>
          <a:chExt cx="0" cy="0"/>
        </a:xfrm>
      </p:grpSpPr>
      <p:sp>
        <p:nvSpPr>
          <p:cNvPr id="1121" name="Google Shape;1121;p16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string: padStart</a:t>
            </a:r>
            <a:endParaRPr>
              <a:solidFill>
                <a:srgbClr val="F3F3F3"/>
              </a:solidFill>
            </a:endParaRPr>
          </a:p>
        </p:txBody>
      </p:sp>
      <p:pic>
        <p:nvPicPr>
          <p:cNvPr id="1122" name="Google Shape;1122;p16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23" name="Google Shape;1123;p165"/>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Inserir caracteres antes da string;</a:t>
            </a:r>
            <a:endParaRPr sz="1800">
              <a:solidFill>
                <a:srgbClr val="EFEFEF"/>
              </a:solidFill>
            </a:endParaRPr>
          </a:p>
        </p:txBody>
      </p:sp>
      <p:pic>
        <p:nvPicPr>
          <p:cNvPr id="1124" name="Google Shape;1124;p165"/>
          <p:cNvPicPr preferRelativeResize="0"/>
          <p:nvPr/>
        </p:nvPicPr>
        <p:blipFill>
          <a:blip r:embed="rId5">
            <a:alphaModFix/>
          </a:blip>
          <a:stretch>
            <a:fillRect/>
          </a:stretch>
        </p:blipFill>
        <p:spPr>
          <a:xfrm>
            <a:off x="719988" y="3228750"/>
            <a:ext cx="5305425" cy="9334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8" name="Shape 1128"/>
        <p:cNvGrpSpPr/>
        <p:nvPr/>
      </p:nvGrpSpPr>
      <p:grpSpPr>
        <a:xfrm>
          <a:off x="0" y="0"/>
          <a:ext cx="0" cy="0"/>
          <a:chOff x="0" y="0"/>
          <a:chExt cx="0" cy="0"/>
        </a:xfrm>
      </p:grpSpPr>
      <p:sp>
        <p:nvSpPr>
          <p:cNvPr id="1129" name="Google Shape;1129;p16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string: split</a:t>
            </a:r>
            <a:endParaRPr>
              <a:solidFill>
                <a:srgbClr val="F3F3F3"/>
              </a:solidFill>
            </a:endParaRPr>
          </a:p>
        </p:txBody>
      </p:sp>
      <p:pic>
        <p:nvPicPr>
          <p:cNvPr id="1130" name="Google Shape;1130;p16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31" name="Google Shape;1131;p166"/>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Divide uma string por um separador, e retorna um array</a:t>
            </a:r>
            <a:endParaRPr sz="1800">
              <a:solidFill>
                <a:srgbClr val="EFEFEF"/>
              </a:solidFill>
            </a:endParaRPr>
          </a:p>
        </p:txBody>
      </p:sp>
      <p:pic>
        <p:nvPicPr>
          <p:cNvPr id="1132" name="Google Shape;1132;p166"/>
          <p:cNvPicPr preferRelativeResize="0"/>
          <p:nvPr/>
        </p:nvPicPr>
        <p:blipFill>
          <a:blip r:embed="rId5">
            <a:alphaModFix/>
          </a:blip>
          <a:stretch>
            <a:fillRect/>
          </a:stretch>
        </p:blipFill>
        <p:spPr>
          <a:xfrm>
            <a:off x="719988" y="3228188"/>
            <a:ext cx="5362575" cy="119062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6" name="Shape 1136"/>
        <p:cNvGrpSpPr/>
        <p:nvPr/>
      </p:nvGrpSpPr>
      <p:grpSpPr>
        <a:xfrm>
          <a:off x="0" y="0"/>
          <a:ext cx="0" cy="0"/>
          <a:chOff x="0" y="0"/>
          <a:chExt cx="0" cy="0"/>
        </a:xfrm>
      </p:grpSpPr>
      <p:sp>
        <p:nvSpPr>
          <p:cNvPr id="1137" name="Google Shape;1137;p16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string: join</a:t>
            </a:r>
            <a:endParaRPr>
              <a:solidFill>
                <a:srgbClr val="F3F3F3"/>
              </a:solidFill>
            </a:endParaRPr>
          </a:p>
        </p:txBody>
      </p:sp>
      <p:pic>
        <p:nvPicPr>
          <p:cNvPr id="1138" name="Google Shape;1138;p16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39" name="Google Shape;1139;p16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Junta elementos em um array em uma frase, por meio de um separador;</a:t>
            </a:r>
            <a:endParaRPr sz="1800">
              <a:solidFill>
                <a:srgbClr val="EFEFEF"/>
              </a:solidFill>
            </a:endParaRPr>
          </a:p>
        </p:txBody>
      </p:sp>
      <p:pic>
        <p:nvPicPr>
          <p:cNvPr id="1140" name="Google Shape;1140;p167"/>
          <p:cNvPicPr preferRelativeResize="0"/>
          <p:nvPr/>
        </p:nvPicPr>
        <p:blipFill>
          <a:blip r:embed="rId5">
            <a:alphaModFix/>
          </a:blip>
          <a:stretch>
            <a:fillRect/>
          </a:stretch>
        </p:blipFill>
        <p:spPr>
          <a:xfrm>
            <a:off x="819038" y="3384600"/>
            <a:ext cx="4619625" cy="89535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4" name="Shape 1144"/>
        <p:cNvGrpSpPr/>
        <p:nvPr/>
      </p:nvGrpSpPr>
      <p:grpSpPr>
        <a:xfrm>
          <a:off x="0" y="0"/>
          <a:ext cx="0" cy="0"/>
          <a:chOff x="0" y="0"/>
          <a:chExt cx="0" cy="0"/>
        </a:xfrm>
      </p:grpSpPr>
      <p:sp>
        <p:nvSpPr>
          <p:cNvPr id="1145" name="Google Shape;1145;p16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string: repeat</a:t>
            </a:r>
            <a:endParaRPr>
              <a:solidFill>
                <a:srgbClr val="F3F3F3"/>
              </a:solidFill>
            </a:endParaRPr>
          </a:p>
        </p:txBody>
      </p:sp>
      <p:pic>
        <p:nvPicPr>
          <p:cNvPr id="1146" name="Google Shape;1146;p16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47" name="Google Shape;1147;p168"/>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Repete uma string de acordo com um </a:t>
            </a:r>
            <a:r>
              <a:rPr lang="en" sz="1800">
                <a:solidFill>
                  <a:srgbClr val="EFEFEF"/>
                </a:solidFill>
              </a:rPr>
              <a:t>parâmetro</a:t>
            </a:r>
            <a:r>
              <a:rPr lang="en" sz="1800">
                <a:solidFill>
                  <a:srgbClr val="EFEFEF"/>
                </a:solidFill>
              </a:rPr>
              <a:t> number</a:t>
            </a:r>
            <a:endParaRPr sz="1800">
              <a:solidFill>
                <a:srgbClr val="EFEFEF"/>
              </a:solidFill>
            </a:endParaRPr>
          </a:p>
        </p:txBody>
      </p:sp>
      <p:pic>
        <p:nvPicPr>
          <p:cNvPr id="1148" name="Google Shape;1148;p168"/>
          <p:cNvPicPr preferRelativeResize="0"/>
          <p:nvPr/>
        </p:nvPicPr>
        <p:blipFill>
          <a:blip r:embed="rId5">
            <a:alphaModFix/>
          </a:blip>
          <a:stretch>
            <a:fillRect/>
          </a:stretch>
        </p:blipFill>
        <p:spPr>
          <a:xfrm>
            <a:off x="835150" y="3462113"/>
            <a:ext cx="3638550" cy="46672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2" name="Shape 1152"/>
        <p:cNvGrpSpPr/>
        <p:nvPr/>
      </p:nvGrpSpPr>
      <p:grpSpPr>
        <a:xfrm>
          <a:off x="0" y="0"/>
          <a:ext cx="0" cy="0"/>
          <a:chOff x="0" y="0"/>
          <a:chExt cx="0" cy="0"/>
        </a:xfrm>
      </p:grpSpPr>
      <p:sp>
        <p:nvSpPr>
          <p:cNvPr id="1153" name="Google Shape;1153;p16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Rest operator</a:t>
            </a:r>
            <a:endParaRPr>
              <a:solidFill>
                <a:srgbClr val="F3F3F3"/>
              </a:solidFill>
            </a:endParaRPr>
          </a:p>
        </p:txBody>
      </p:sp>
      <p:pic>
        <p:nvPicPr>
          <p:cNvPr id="1154" name="Google Shape;1154;p16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55" name="Google Shape;1155;p169"/>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forma de uma função receber indefinidos parâmetros;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operador rest vai virar um array;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parâmetro é definido por: ...nome</a:t>
            </a:r>
            <a:endParaRPr sz="1800">
              <a:solidFill>
                <a:srgbClr val="EFEFEF"/>
              </a:solidFill>
            </a:endParaRPr>
          </a:p>
        </p:txBody>
      </p:sp>
      <p:pic>
        <p:nvPicPr>
          <p:cNvPr id="1156" name="Google Shape;1156;p169"/>
          <p:cNvPicPr preferRelativeResize="0"/>
          <p:nvPr/>
        </p:nvPicPr>
        <p:blipFill>
          <a:blip r:embed="rId5">
            <a:alphaModFix/>
          </a:blip>
          <a:stretch>
            <a:fillRect/>
          </a:stretch>
        </p:blipFill>
        <p:spPr>
          <a:xfrm>
            <a:off x="769350" y="3299100"/>
            <a:ext cx="4305300" cy="12763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0" name="Shape 1160"/>
        <p:cNvGrpSpPr/>
        <p:nvPr/>
      </p:nvGrpSpPr>
      <p:grpSpPr>
        <a:xfrm>
          <a:off x="0" y="0"/>
          <a:ext cx="0" cy="0"/>
          <a:chOff x="0" y="0"/>
          <a:chExt cx="0" cy="0"/>
        </a:xfrm>
      </p:grpSpPr>
      <p:sp>
        <p:nvSpPr>
          <p:cNvPr id="1161" name="Google Shape;1161;p17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Destructuring com objetos</a:t>
            </a:r>
            <a:endParaRPr>
              <a:solidFill>
                <a:srgbClr val="F3F3F3"/>
              </a:solidFill>
            </a:endParaRPr>
          </a:p>
        </p:txBody>
      </p:sp>
      <p:pic>
        <p:nvPicPr>
          <p:cNvPr id="1162" name="Google Shape;1162;p17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63" name="Google Shape;1163;p170"/>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definir variáveis com propriedades do objeto com uma notação diferente, chamada destructuring;</a:t>
            </a:r>
            <a:endParaRPr sz="1800">
              <a:solidFill>
                <a:srgbClr val="EFEFEF"/>
              </a:solidFill>
            </a:endParaRPr>
          </a:p>
        </p:txBody>
      </p:sp>
      <p:pic>
        <p:nvPicPr>
          <p:cNvPr id="1164" name="Google Shape;1164;p170"/>
          <p:cNvPicPr preferRelativeResize="0"/>
          <p:nvPr/>
        </p:nvPicPr>
        <p:blipFill>
          <a:blip r:embed="rId5">
            <a:alphaModFix/>
          </a:blip>
          <a:stretch>
            <a:fillRect/>
          </a:stretch>
        </p:blipFill>
        <p:spPr>
          <a:xfrm>
            <a:off x="812038" y="2666775"/>
            <a:ext cx="5153025" cy="20574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8" name="Shape 1168"/>
        <p:cNvGrpSpPr/>
        <p:nvPr/>
      </p:nvGrpSpPr>
      <p:grpSpPr>
        <a:xfrm>
          <a:off x="0" y="0"/>
          <a:ext cx="0" cy="0"/>
          <a:chOff x="0" y="0"/>
          <a:chExt cx="0" cy="0"/>
        </a:xfrm>
      </p:grpSpPr>
      <p:sp>
        <p:nvSpPr>
          <p:cNvPr id="1169" name="Google Shape;1169;p17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Destructuring com array</a:t>
            </a:r>
            <a:endParaRPr>
              <a:solidFill>
                <a:srgbClr val="F3F3F3"/>
              </a:solidFill>
            </a:endParaRPr>
          </a:p>
        </p:txBody>
      </p:sp>
      <p:pic>
        <p:nvPicPr>
          <p:cNvPr id="1170" name="Google Shape;1170;p17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71" name="Google Shape;1171;p171"/>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definir variáveis com os valores de um array utilizando o destructuring;</a:t>
            </a:r>
            <a:endParaRPr sz="1800">
              <a:solidFill>
                <a:srgbClr val="EFEFEF"/>
              </a:solidFill>
            </a:endParaRPr>
          </a:p>
        </p:txBody>
      </p:sp>
      <p:pic>
        <p:nvPicPr>
          <p:cNvPr id="1172" name="Google Shape;1172;p171"/>
          <p:cNvPicPr preferRelativeResize="0"/>
          <p:nvPr/>
        </p:nvPicPr>
        <p:blipFill>
          <a:blip r:embed="rId5">
            <a:alphaModFix/>
          </a:blip>
          <a:stretch>
            <a:fillRect/>
          </a:stretch>
        </p:blipFill>
        <p:spPr>
          <a:xfrm>
            <a:off x="774625" y="2852500"/>
            <a:ext cx="4476750" cy="168592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6" name="Shape 1176"/>
        <p:cNvGrpSpPr/>
        <p:nvPr/>
      </p:nvGrpSpPr>
      <p:grpSpPr>
        <a:xfrm>
          <a:off x="0" y="0"/>
          <a:ext cx="0" cy="0"/>
          <a:chOff x="0" y="0"/>
          <a:chExt cx="0" cy="0"/>
        </a:xfrm>
      </p:grpSpPr>
      <p:sp>
        <p:nvSpPr>
          <p:cNvPr id="1177" name="Google Shape;1177;p17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JSON</a:t>
            </a:r>
            <a:endParaRPr>
              <a:solidFill>
                <a:srgbClr val="F3F3F3"/>
              </a:solidFill>
            </a:endParaRPr>
          </a:p>
        </p:txBody>
      </p:sp>
      <p:pic>
        <p:nvPicPr>
          <p:cNvPr id="1178" name="Google Shape;1178;p17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79" name="Google Shape;1179;p172"/>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JSON = JavaScript Object Notation;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Utilizado para comunicação entre serviços, ex: back end &lt;-&gt; front end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Basicamente um tipo de dado padronizado, que lembra muito os objetos do JavaScript;</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180" name="Google Shape;1180;p172"/>
          <p:cNvPicPr preferRelativeResize="0"/>
          <p:nvPr/>
        </p:nvPicPr>
        <p:blipFill>
          <a:blip r:embed="rId5">
            <a:alphaModFix/>
          </a:blip>
          <a:stretch>
            <a:fillRect/>
          </a:stretch>
        </p:blipFill>
        <p:spPr>
          <a:xfrm>
            <a:off x="719988" y="3327150"/>
            <a:ext cx="5229225" cy="1447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47"/>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Operação mais feita com os números em JS;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o resultado da operação aritmética produz um novo Number;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console.log(2 + 2);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console.log(2 * 4 - 3);</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console.log(8 / 4);</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Funciona com a mesma da matemática;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console.log(5 + (2 * 4));</a:t>
            </a:r>
            <a:endParaRPr sz="1800">
              <a:solidFill>
                <a:srgbClr val="EFEFEF"/>
              </a:solidFill>
            </a:endParaRPr>
          </a:p>
        </p:txBody>
      </p:sp>
      <p:sp>
        <p:nvSpPr>
          <p:cNvPr id="241" name="Google Shape;241;p4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Numbers: </a:t>
            </a:r>
            <a:r>
              <a:rPr b="0" lang="en"/>
              <a:t>aritmética</a:t>
            </a:r>
            <a:endParaRPr b="0">
              <a:solidFill>
                <a:srgbClr val="F3F3F3"/>
              </a:solidFill>
            </a:endParaRPr>
          </a:p>
        </p:txBody>
      </p:sp>
      <p:pic>
        <p:nvPicPr>
          <p:cNvPr id="242" name="Google Shape;242;p47"/>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4" name="Shape 1184"/>
        <p:cNvGrpSpPr/>
        <p:nvPr/>
      </p:nvGrpSpPr>
      <p:grpSpPr>
        <a:xfrm>
          <a:off x="0" y="0"/>
          <a:ext cx="0" cy="0"/>
          <a:chOff x="0" y="0"/>
          <a:chExt cx="0" cy="0"/>
        </a:xfrm>
      </p:grpSpPr>
      <p:sp>
        <p:nvSpPr>
          <p:cNvPr id="1185" name="Google Shape;1185;p17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a:t>
            </a:r>
            <a:r>
              <a:rPr lang="en"/>
              <a:t>JSON</a:t>
            </a:r>
            <a:endParaRPr>
              <a:solidFill>
                <a:srgbClr val="F3F3F3"/>
              </a:solidFill>
            </a:endParaRPr>
          </a:p>
        </p:txBody>
      </p:sp>
      <p:pic>
        <p:nvPicPr>
          <p:cNvPr id="1186" name="Google Shape;1186;p17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87" name="Google Shape;1187;p173"/>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Rigoroso na estrutura, ou seja, você deve seguir o padrão imposto por este formato;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Apenas aspas duplas;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aceita comentários;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188" name="Google Shape;1188;p173"/>
          <p:cNvPicPr preferRelativeResize="0"/>
          <p:nvPr/>
        </p:nvPicPr>
        <p:blipFill>
          <a:blip r:embed="rId5">
            <a:alphaModFix/>
          </a:blip>
          <a:stretch>
            <a:fillRect/>
          </a:stretch>
        </p:blipFill>
        <p:spPr>
          <a:xfrm>
            <a:off x="719988" y="3327150"/>
            <a:ext cx="5229225" cy="14478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2" name="Shape 1192"/>
        <p:cNvGrpSpPr/>
        <p:nvPr/>
      </p:nvGrpSpPr>
      <p:grpSpPr>
        <a:xfrm>
          <a:off x="0" y="0"/>
          <a:ext cx="0" cy="0"/>
          <a:chOff x="0" y="0"/>
          <a:chExt cx="0" cy="0"/>
        </a:xfrm>
      </p:grpSpPr>
      <p:sp>
        <p:nvSpPr>
          <p:cNvPr id="1193" name="Google Shape;1193;p17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JSON para String</a:t>
            </a:r>
            <a:endParaRPr>
              <a:solidFill>
                <a:srgbClr val="F3F3F3"/>
              </a:solidFill>
            </a:endParaRPr>
          </a:p>
        </p:txBody>
      </p:sp>
      <p:pic>
        <p:nvPicPr>
          <p:cNvPr id="1194" name="Google Shape;1194;p17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95" name="Google Shape;1195;p174"/>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converter o JSON para uma string de forma fácil;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também uma string para JSON;</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196" name="Google Shape;1196;p174"/>
          <p:cNvPicPr preferRelativeResize="0"/>
          <p:nvPr/>
        </p:nvPicPr>
        <p:blipFill>
          <a:blip r:embed="rId5">
            <a:alphaModFix/>
          </a:blip>
          <a:stretch>
            <a:fillRect/>
          </a:stretch>
        </p:blipFill>
        <p:spPr>
          <a:xfrm>
            <a:off x="861763" y="1892738"/>
            <a:ext cx="4962525" cy="301942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0" name="Shape 1200"/>
        <p:cNvGrpSpPr/>
        <p:nvPr/>
      </p:nvGrpSpPr>
      <p:grpSpPr>
        <a:xfrm>
          <a:off x="0" y="0"/>
          <a:ext cx="0" cy="0"/>
          <a:chOff x="0" y="0"/>
          <a:chExt cx="0" cy="0"/>
        </a:xfrm>
      </p:grpSpPr>
      <p:sp>
        <p:nvSpPr>
          <p:cNvPr id="1201" name="Google Shape;1201;p175"/>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Objetos e Arrays</a:t>
            </a:r>
            <a:endParaRPr sz="55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1202" name="Google Shape;1202;p175"/>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
        <p:nvSpPr>
          <p:cNvPr id="1203" name="Google Shape;1203;p175"/>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08</a:t>
            </a:r>
            <a:endParaRPr/>
          </a:p>
        </p:txBody>
      </p:sp>
      <p:cxnSp>
        <p:nvCxnSpPr>
          <p:cNvPr id="1204" name="Google Shape;1204;p175"/>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8" name="Shape 1208"/>
        <p:cNvGrpSpPr/>
        <p:nvPr/>
      </p:nvGrpSpPr>
      <p:grpSpPr>
        <a:xfrm>
          <a:off x="0" y="0"/>
          <a:ext cx="0" cy="0"/>
          <a:chOff x="0" y="0"/>
          <a:chExt cx="0" cy="0"/>
        </a:xfrm>
      </p:grpSpPr>
      <p:sp>
        <p:nvSpPr>
          <p:cNvPr id="1209" name="Google Shape;1209;p176"/>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210" name="Google Shape;1210;p176"/>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09</a:t>
            </a:r>
            <a:endParaRPr/>
          </a:p>
        </p:txBody>
      </p:sp>
      <p:cxnSp>
        <p:nvCxnSpPr>
          <p:cNvPr id="1211" name="Google Shape;1211;p176"/>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212" name="Google Shape;1212;p176"/>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arrays e objetos</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6" name="Shape 1216"/>
        <p:cNvGrpSpPr/>
        <p:nvPr/>
      </p:nvGrpSpPr>
      <p:grpSpPr>
        <a:xfrm>
          <a:off x="0" y="0"/>
          <a:ext cx="0" cy="0"/>
          <a:chOff x="0" y="0"/>
          <a:chExt cx="0" cy="0"/>
        </a:xfrm>
      </p:grpSpPr>
      <p:sp>
        <p:nvSpPr>
          <p:cNvPr id="1217" name="Google Shape;1217;p17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01</a:t>
            </a:r>
            <a:endParaRPr>
              <a:solidFill>
                <a:srgbClr val="F3F3F3"/>
              </a:solidFill>
            </a:endParaRPr>
          </a:p>
        </p:txBody>
      </p:sp>
      <p:pic>
        <p:nvPicPr>
          <p:cNvPr id="1218" name="Google Shape;1218;p17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19" name="Google Shape;1219;p177"/>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array com 5 itens;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Acesse o item 1,3,4;</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Obs: arrays começam no índice 0;</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3" name="Shape 1223"/>
        <p:cNvGrpSpPr/>
        <p:nvPr/>
      </p:nvGrpSpPr>
      <p:grpSpPr>
        <a:xfrm>
          <a:off x="0" y="0"/>
          <a:ext cx="0" cy="0"/>
          <a:chOff x="0" y="0"/>
          <a:chExt cx="0" cy="0"/>
        </a:xfrm>
      </p:grpSpPr>
      <p:sp>
        <p:nvSpPr>
          <p:cNvPr id="1224" name="Google Shape;1224;p17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02</a:t>
            </a:r>
            <a:endParaRPr>
              <a:solidFill>
                <a:srgbClr val="F3F3F3"/>
              </a:solidFill>
            </a:endParaRPr>
          </a:p>
        </p:txBody>
      </p:sp>
      <p:pic>
        <p:nvPicPr>
          <p:cNvPr id="1225" name="Google Shape;1225;p17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26" name="Google Shape;1226;p178"/>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array com 2 elementos e outro com 4;</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Imprima o número de elementos de cada um na tela;</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0" name="Shape 1230"/>
        <p:cNvGrpSpPr/>
        <p:nvPr/>
      </p:nvGrpSpPr>
      <p:grpSpPr>
        <a:xfrm>
          <a:off x="0" y="0"/>
          <a:ext cx="0" cy="0"/>
          <a:chOff x="0" y="0"/>
          <a:chExt cx="0" cy="0"/>
        </a:xfrm>
      </p:grpSpPr>
      <p:sp>
        <p:nvSpPr>
          <p:cNvPr id="1231" name="Google Shape;1231;p17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03</a:t>
            </a:r>
            <a:endParaRPr/>
          </a:p>
          <a:p>
            <a:pPr indent="0" lvl="0" marL="0" rtl="0" algn="ctr">
              <a:spcBef>
                <a:spcPts val="0"/>
              </a:spcBef>
              <a:spcAft>
                <a:spcPts val="0"/>
              </a:spcAft>
              <a:buNone/>
            </a:pPr>
            <a:r>
              <a:t/>
            </a:r>
            <a:endParaRPr/>
          </a:p>
        </p:txBody>
      </p:sp>
      <p:pic>
        <p:nvPicPr>
          <p:cNvPr id="1232" name="Google Shape;1232;p17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33" name="Google Shape;1233;p179"/>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objeto onibus;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as propriedades rodas = 8;</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Limite de passageiros = 40;</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Portas =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Imprima todas as propriedades no console;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7" name="Shape 1237"/>
        <p:cNvGrpSpPr/>
        <p:nvPr/>
      </p:nvGrpSpPr>
      <p:grpSpPr>
        <a:xfrm>
          <a:off x="0" y="0"/>
          <a:ext cx="0" cy="0"/>
          <a:chOff x="0" y="0"/>
          <a:chExt cx="0" cy="0"/>
        </a:xfrm>
      </p:grpSpPr>
      <p:sp>
        <p:nvSpPr>
          <p:cNvPr id="1238" name="Google Shape;1238;p18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04</a:t>
            </a:r>
            <a:endParaRPr/>
          </a:p>
          <a:p>
            <a:pPr indent="0" lvl="0" marL="0" rtl="0" algn="ctr">
              <a:spcBef>
                <a:spcPts val="0"/>
              </a:spcBef>
              <a:spcAft>
                <a:spcPts val="0"/>
              </a:spcAft>
              <a:buNone/>
            </a:pPr>
            <a:r>
              <a:t/>
            </a:r>
            <a:endParaRPr/>
          </a:p>
        </p:txBody>
      </p:sp>
      <p:pic>
        <p:nvPicPr>
          <p:cNvPr id="1239" name="Google Shape;1239;p18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40" name="Google Shape;1240;p18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Adicione a propriedade janelas no ônibus, com o valor de 20;</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Delete a propriedade rodas;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Imprima a propriedade janelas no console;</a:t>
            </a:r>
            <a:endParaRPr sz="1800">
              <a:solidFill>
                <a:srgbClr val="EFEFEF"/>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4" name="Shape 1244"/>
        <p:cNvGrpSpPr/>
        <p:nvPr/>
      </p:nvGrpSpPr>
      <p:grpSpPr>
        <a:xfrm>
          <a:off x="0" y="0"/>
          <a:ext cx="0" cy="0"/>
          <a:chOff x="0" y="0"/>
          <a:chExt cx="0" cy="0"/>
        </a:xfrm>
      </p:grpSpPr>
      <p:sp>
        <p:nvSpPr>
          <p:cNvPr id="1245" name="Google Shape;1245;p18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05</a:t>
            </a:r>
            <a:endParaRPr/>
          </a:p>
          <a:p>
            <a:pPr indent="0" lvl="0" marL="0" rtl="0" algn="ctr">
              <a:spcBef>
                <a:spcPts val="0"/>
              </a:spcBef>
              <a:spcAft>
                <a:spcPts val="0"/>
              </a:spcAft>
              <a:buNone/>
            </a:pPr>
            <a:r>
              <a:t/>
            </a:r>
            <a:endParaRPr/>
          </a:p>
        </p:txBody>
      </p:sp>
      <p:pic>
        <p:nvPicPr>
          <p:cNvPr id="1246" name="Google Shape;1246;p18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47" name="Google Shape;1247;p18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array com 5 nomes, incluindo o seu;</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Verifique se o seu nome existe no array;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existir imprima alguma mensagem no console;</a:t>
            </a:r>
            <a:endParaRPr sz="1800">
              <a:solidFill>
                <a:srgbClr val="EFEFEF"/>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1" name="Shape 1251"/>
        <p:cNvGrpSpPr/>
        <p:nvPr/>
      </p:nvGrpSpPr>
      <p:grpSpPr>
        <a:xfrm>
          <a:off x="0" y="0"/>
          <a:ext cx="0" cy="0"/>
          <a:chOff x="0" y="0"/>
          <a:chExt cx="0" cy="0"/>
        </a:xfrm>
      </p:grpSpPr>
      <p:sp>
        <p:nvSpPr>
          <p:cNvPr id="1252" name="Google Shape;1252;p18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06</a:t>
            </a:r>
            <a:endParaRPr/>
          </a:p>
          <a:p>
            <a:pPr indent="0" lvl="0" marL="0" rtl="0" algn="ctr">
              <a:spcBef>
                <a:spcPts val="0"/>
              </a:spcBef>
              <a:spcAft>
                <a:spcPts val="0"/>
              </a:spcAft>
              <a:buNone/>
            </a:pPr>
            <a:r>
              <a:t/>
            </a:r>
            <a:endParaRPr/>
          </a:p>
        </p:txBody>
      </p:sp>
      <p:pic>
        <p:nvPicPr>
          <p:cNvPr id="1253" name="Google Shape;1253;p18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54" name="Google Shape;1254;p18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dois arrays, um com mais de 5 elementos e outro com menos;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Faça uma função que verifica o número de elementos;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possuir menos que 5, imprima “Poucos elementos” no console;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tiver mais, imprima “Muitos elementos”;</a:t>
            </a:r>
            <a:endParaRPr sz="1800">
              <a:solidFill>
                <a:srgbClr val="EFEFE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48"/>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 -&gt; soma;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-&gt; subtração;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-&gt; divisão;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-&gt; multiplicação;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-&gt; resto;</a:t>
            </a:r>
            <a:endParaRPr sz="1800">
              <a:solidFill>
                <a:srgbClr val="EFEFEF"/>
              </a:solidFill>
            </a:endParaRPr>
          </a:p>
        </p:txBody>
      </p:sp>
      <p:sp>
        <p:nvSpPr>
          <p:cNvPr id="248" name="Google Shape;248;p4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Numbers: </a:t>
            </a:r>
            <a:r>
              <a:rPr b="0" lang="en"/>
              <a:t>aritmética operadores</a:t>
            </a:r>
            <a:endParaRPr b="0">
              <a:solidFill>
                <a:srgbClr val="F3F3F3"/>
              </a:solidFill>
            </a:endParaRPr>
          </a:p>
        </p:txBody>
      </p:sp>
      <p:pic>
        <p:nvPicPr>
          <p:cNvPr id="249" name="Google Shape;249;p48"/>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8" name="Shape 1258"/>
        <p:cNvGrpSpPr/>
        <p:nvPr/>
      </p:nvGrpSpPr>
      <p:grpSpPr>
        <a:xfrm>
          <a:off x="0" y="0"/>
          <a:ext cx="0" cy="0"/>
          <a:chOff x="0" y="0"/>
          <a:chExt cx="0" cy="0"/>
        </a:xfrm>
      </p:grpSpPr>
      <p:sp>
        <p:nvSpPr>
          <p:cNvPr id="1259" name="Google Shape;1259;p18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07</a:t>
            </a:r>
            <a:endParaRPr/>
          </a:p>
          <a:p>
            <a:pPr indent="0" lvl="0" marL="0" rtl="0" algn="ctr">
              <a:spcBef>
                <a:spcPts val="0"/>
              </a:spcBef>
              <a:spcAft>
                <a:spcPts val="0"/>
              </a:spcAft>
              <a:buNone/>
            </a:pPr>
            <a:r>
              <a:t/>
            </a:r>
            <a:endParaRPr/>
          </a:p>
        </p:txBody>
      </p:sp>
      <p:pic>
        <p:nvPicPr>
          <p:cNvPr id="1260" name="Google Shape;1260;p18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61" name="Google Shape;1261;p18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array com 5 elementos;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Faça uma iteração entre todos eles e imprima no console o valor;</a:t>
            </a:r>
            <a:endParaRPr sz="1800">
              <a:solidFill>
                <a:srgbClr val="EFEFEF"/>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5" name="Shape 1265"/>
        <p:cNvGrpSpPr/>
        <p:nvPr/>
      </p:nvGrpSpPr>
      <p:grpSpPr>
        <a:xfrm>
          <a:off x="0" y="0"/>
          <a:ext cx="0" cy="0"/>
          <a:chOff x="0" y="0"/>
          <a:chExt cx="0" cy="0"/>
        </a:xfrm>
      </p:grpSpPr>
      <p:sp>
        <p:nvSpPr>
          <p:cNvPr id="1266" name="Google Shape;1266;p18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08</a:t>
            </a:r>
            <a:endParaRPr/>
          </a:p>
          <a:p>
            <a:pPr indent="0" lvl="0" marL="0" rtl="0" algn="ctr">
              <a:spcBef>
                <a:spcPts val="0"/>
              </a:spcBef>
              <a:spcAft>
                <a:spcPts val="0"/>
              </a:spcAft>
              <a:buNone/>
            </a:pPr>
            <a:r>
              <a:t/>
            </a:r>
            <a:endParaRPr/>
          </a:p>
        </p:txBody>
      </p:sp>
      <p:pic>
        <p:nvPicPr>
          <p:cNvPr id="1267" name="Google Shape;1267;p18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68" name="Google Shape;1268;p184"/>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JSON com 3 propriedades;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Atribua ele a uma variável;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Acesse as propriedades imprimindo no console;</a:t>
            </a:r>
            <a:endParaRPr sz="1800">
              <a:solidFill>
                <a:srgbClr val="EFEFEF"/>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2" name="Shape 1272"/>
        <p:cNvGrpSpPr/>
        <p:nvPr/>
      </p:nvGrpSpPr>
      <p:grpSpPr>
        <a:xfrm>
          <a:off x="0" y="0"/>
          <a:ext cx="0" cy="0"/>
          <a:chOff x="0" y="0"/>
          <a:chExt cx="0" cy="0"/>
        </a:xfrm>
      </p:grpSpPr>
      <p:sp>
        <p:nvSpPr>
          <p:cNvPr id="1273" name="Google Shape;1273;p18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09</a:t>
            </a:r>
            <a:endParaRPr/>
          </a:p>
          <a:p>
            <a:pPr indent="0" lvl="0" marL="0" rtl="0" algn="ctr">
              <a:spcBef>
                <a:spcPts val="0"/>
              </a:spcBef>
              <a:spcAft>
                <a:spcPts val="0"/>
              </a:spcAft>
              <a:buNone/>
            </a:pPr>
            <a:r>
              <a:t/>
            </a:r>
            <a:endParaRPr/>
          </a:p>
        </p:txBody>
      </p:sp>
      <p:pic>
        <p:nvPicPr>
          <p:cNvPr id="1274" name="Google Shape;1274;p18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75" name="Google Shape;1275;p18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array a partir de uma frase;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Imprima cada palavra do array no console por meio de um for;</a:t>
            </a:r>
            <a:endParaRPr sz="1800">
              <a:solidFill>
                <a:srgbClr val="EFEFEF"/>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9" name="Shape 1279"/>
        <p:cNvGrpSpPr/>
        <p:nvPr/>
      </p:nvGrpSpPr>
      <p:grpSpPr>
        <a:xfrm>
          <a:off x="0" y="0"/>
          <a:ext cx="0" cy="0"/>
          <a:chOff x="0" y="0"/>
          <a:chExt cx="0" cy="0"/>
        </a:xfrm>
      </p:grpSpPr>
      <p:sp>
        <p:nvSpPr>
          <p:cNvPr id="1280" name="Google Shape;1280;p18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10 - Desafio calculadora</a:t>
            </a:r>
            <a:endParaRPr/>
          </a:p>
          <a:p>
            <a:pPr indent="0" lvl="0" marL="0" rtl="0" algn="ctr">
              <a:spcBef>
                <a:spcPts val="0"/>
              </a:spcBef>
              <a:spcAft>
                <a:spcPts val="0"/>
              </a:spcAft>
              <a:buNone/>
            </a:pPr>
            <a:r>
              <a:t/>
            </a:r>
            <a:endParaRPr/>
          </a:p>
        </p:txBody>
      </p:sp>
      <p:pic>
        <p:nvPicPr>
          <p:cNvPr id="1281" name="Google Shape;1281;p18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82" name="Google Shape;1282;p18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objeto calculadora;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tem os seguintes métodos: somar, subtrair, multiplicar e dividir;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Os métodos só devem aceitar dois parâmetros;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Utilize cada um dos métodos e imprima os valores no console;</a:t>
            </a:r>
            <a:endParaRPr sz="1800">
              <a:solidFill>
                <a:srgbClr val="EFEFEF"/>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6" name="Shape 1286"/>
        <p:cNvGrpSpPr/>
        <p:nvPr/>
      </p:nvGrpSpPr>
      <p:grpSpPr>
        <a:xfrm>
          <a:off x="0" y="0"/>
          <a:ext cx="0" cy="0"/>
          <a:chOff x="0" y="0"/>
          <a:chExt cx="0" cy="0"/>
        </a:xfrm>
      </p:grpSpPr>
      <p:sp>
        <p:nvSpPr>
          <p:cNvPr id="1287" name="Google Shape;1287;p187"/>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288" name="Google Shape;1288;p187"/>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09</a:t>
            </a:r>
            <a:endParaRPr/>
          </a:p>
        </p:txBody>
      </p:sp>
      <p:cxnSp>
        <p:nvCxnSpPr>
          <p:cNvPr id="1289" name="Google Shape;1289;p187"/>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290" name="Google Shape;1290;p187"/>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4" name="Shape 1294"/>
        <p:cNvGrpSpPr/>
        <p:nvPr/>
      </p:nvGrpSpPr>
      <p:grpSpPr>
        <a:xfrm>
          <a:off x="0" y="0"/>
          <a:ext cx="0" cy="0"/>
          <a:chOff x="0" y="0"/>
          <a:chExt cx="0" cy="0"/>
        </a:xfrm>
      </p:grpSpPr>
      <p:sp>
        <p:nvSpPr>
          <p:cNvPr id="1295" name="Google Shape;1295;p188"/>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Conceitos de orientação a objetos</a:t>
            </a:r>
            <a:endParaRPr sz="5500">
              <a:solidFill>
                <a:schemeClr val="lt2"/>
              </a:solidFill>
            </a:endParaRPr>
          </a:p>
        </p:txBody>
      </p:sp>
      <p:sp>
        <p:nvSpPr>
          <p:cNvPr id="1296" name="Google Shape;1296;p188"/>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cxnSp>
        <p:nvCxnSpPr>
          <p:cNvPr id="1297" name="Google Shape;1297;p188"/>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298" name="Google Shape;1298;p188"/>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dar um passo a mais nos objetos, aprendendo conceitos do paradigma de orientação</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2" name="Shape 1302"/>
        <p:cNvGrpSpPr/>
        <p:nvPr/>
      </p:nvGrpSpPr>
      <p:grpSpPr>
        <a:xfrm>
          <a:off x="0" y="0"/>
          <a:ext cx="0" cy="0"/>
          <a:chOff x="0" y="0"/>
          <a:chExt cx="0" cy="0"/>
        </a:xfrm>
      </p:grpSpPr>
      <p:sp>
        <p:nvSpPr>
          <p:cNvPr id="1303" name="Google Shape;1303;p18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orientação a objetos?</a:t>
            </a:r>
            <a:endParaRPr>
              <a:solidFill>
                <a:srgbClr val="F3F3F3"/>
              </a:solidFill>
            </a:endParaRPr>
          </a:p>
        </p:txBody>
      </p:sp>
      <p:pic>
        <p:nvPicPr>
          <p:cNvPr id="1304" name="Google Shape;1304;p18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05" name="Google Shape;1305;p189"/>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forma de programar, que utiliza os objetos como o seu principal princípio;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utilizar conceitos e técnicas que envolvem objetos;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maioria dos softwares, na parte de back-end, são desenvolvidos em cima desse paradigma;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Grandes frameworks se aproveitam desta técnica: Laravel,       Django e etc.</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9" name="Shape 1309"/>
        <p:cNvGrpSpPr/>
        <p:nvPr/>
      </p:nvGrpSpPr>
      <p:grpSpPr>
        <a:xfrm>
          <a:off x="0" y="0"/>
          <a:ext cx="0" cy="0"/>
          <a:chOff x="0" y="0"/>
          <a:chExt cx="0" cy="0"/>
        </a:xfrm>
      </p:grpSpPr>
      <p:sp>
        <p:nvSpPr>
          <p:cNvPr id="1310" name="Google Shape;1310;p19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a:t>
            </a:r>
            <a:endParaRPr>
              <a:solidFill>
                <a:srgbClr val="F3F3F3"/>
              </a:solidFill>
            </a:endParaRPr>
          </a:p>
        </p:txBody>
      </p:sp>
      <p:pic>
        <p:nvPicPr>
          <p:cNvPr id="1311" name="Google Shape;1311;p19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12" name="Google Shape;1312;p190"/>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que servem como funções;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as ações dos objetos;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Invocamos os métodos da mesma maneira que funções;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13" name="Google Shape;1313;p190"/>
          <p:cNvPicPr preferRelativeResize="0"/>
          <p:nvPr/>
        </p:nvPicPr>
        <p:blipFill>
          <a:blip r:embed="rId5">
            <a:alphaModFix/>
          </a:blip>
          <a:stretch>
            <a:fillRect/>
          </a:stretch>
        </p:blipFill>
        <p:spPr>
          <a:xfrm>
            <a:off x="825050" y="2950338"/>
            <a:ext cx="3124200" cy="160972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7" name="Shape 1317"/>
        <p:cNvGrpSpPr/>
        <p:nvPr/>
      </p:nvGrpSpPr>
      <p:grpSpPr>
        <a:xfrm>
          <a:off x="0" y="0"/>
          <a:ext cx="0" cy="0"/>
          <a:chOff x="0" y="0"/>
          <a:chExt cx="0" cy="0"/>
        </a:xfrm>
      </p:grpSpPr>
      <p:sp>
        <p:nvSpPr>
          <p:cNvPr id="1318" name="Google Shape;1318;p19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a:t>
            </a:r>
            <a:r>
              <a:rPr lang="en"/>
              <a:t>Métodos</a:t>
            </a:r>
            <a:endParaRPr>
              <a:solidFill>
                <a:srgbClr val="F3F3F3"/>
              </a:solidFill>
            </a:endParaRPr>
          </a:p>
        </p:txBody>
      </p:sp>
      <p:pic>
        <p:nvPicPr>
          <p:cNvPr id="1319" name="Google Shape;1319;p19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20" name="Google Shape;1320;p191"/>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Normalmente os métodos interagem com os objetos;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Até mudando os valores das suas propriedades para corresponder a lógica do programa desenvolvido;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21" name="Google Shape;1321;p191"/>
          <p:cNvPicPr preferRelativeResize="0"/>
          <p:nvPr/>
        </p:nvPicPr>
        <p:blipFill>
          <a:blip r:embed="rId5">
            <a:alphaModFix/>
          </a:blip>
          <a:stretch>
            <a:fillRect/>
          </a:stretch>
        </p:blipFill>
        <p:spPr>
          <a:xfrm>
            <a:off x="872213" y="2143338"/>
            <a:ext cx="3667125" cy="290512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5" name="Shape 1325"/>
        <p:cNvGrpSpPr/>
        <p:nvPr/>
      </p:nvGrpSpPr>
      <p:grpSpPr>
        <a:xfrm>
          <a:off x="0" y="0"/>
          <a:ext cx="0" cy="0"/>
          <a:chOff x="0" y="0"/>
          <a:chExt cx="0" cy="0"/>
        </a:xfrm>
      </p:grpSpPr>
      <p:sp>
        <p:nvSpPr>
          <p:cNvPr id="1326" name="Google Shape;1326;p19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Prototypes</a:t>
            </a:r>
            <a:endParaRPr>
              <a:solidFill>
                <a:srgbClr val="F3F3F3"/>
              </a:solidFill>
            </a:endParaRPr>
          </a:p>
        </p:txBody>
      </p:sp>
      <p:pic>
        <p:nvPicPr>
          <p:cNvPr id="1327" name="Google Shape;1327;p19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28" name="Google Shape;1328;p192"/>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objeto fallback de outro objeto;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um objeto recebe uma requisição de uma propriedade que não tem, ela é procura no prototype deste objeto;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prototype de um objeto criado do zero é o Object, que tem os métodos nativos da linguagem;</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29" name="Google Shape;1329;p192"/>
          <p:cNvPicPr preferRelativeResize="0"/>
          <p:nvPr/>
        </p:nvPicPr>
        <p:blipFill>
          <a:blip r:embed="rId5">
            <a:alphaModFix/>
          </a:blip>
          <a:stretch>
            <a:fillRect/>
          </a:stretch>
        </p:blipFill>
        <p:spPr>
          <a:xfrm>
            <a:off x="509525" y="3238600"/>
            <a:ext cx="6477000" cy="1485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49"/>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Considerados números, mas não funcionam como números;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Infinity;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-Infinity;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NaN (Not A Number);</a:t>
            </a:r>
            <a:endParaRPr sz="1800">
              <a:solidFill>
                <a:srgbClr val="EFEFEF"/>
              </a:solidFill>
            </a:endParaRPr>
          </a:p>
        </p:txBody>
      </p:sp>
      <p:sp>
        <p:nvSpPr>
          <p:cNvPr id="255" name="Google Shape;255;p4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Numbers: </a:t>
            </a:r>
            <a:r>
              <a:rPr b="0" lang="en"/>
              <a:t>Special Numbers</a:t>
            </a:r>
            <a:endParaRPr b="0">
              <a:solidFill>
                <a:srgbClr val="F3F3F3"/>
              </a:solidFill>
            </a:endParaRPr>
          </a:p>
        </p:txBody>
      </p:sp>
      <p:pic>
        <p:nvPicPr>
          <p:cNvPr id="256" name="Google Shape;256;p49"/>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3" name="Shape 1333"/>
        <p:cNvGrpSpPr/>
        <p:nvPr/>
      </p:nvGrpSpPr>
      <p:grpSpPr>
        <a:xfrm>
          <a:off x="0" y="0"/>
          <a:ext cx="0" cy="0"/>
          <a:chOff x="0" y="0"/>
          <a:chExt cx="0" cy="0"/>
        </a:xfrm>
      </p:grpSpPr>
      <p:sp>
        <p:nvSpPr>
          <p:cNvPr id="1334" name="Google Shape;1334;p19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a:t>
            </a:r>
            <a:r>
              <a:rPr lang="en"/>
              <a:t>Prototypes</a:t>
            </a:r>
            <a:endParaRPr>
              <a:solidFill>
                <a:srgbClr val="F3F3F3"/>
              </a:solidFill>
            </a:endParaRPr>
          </a:p>
        </p:txBody>
      </p:sp>
      <p:pic>
        <p:nvPicPr>
          <p:cNvPr id="1335" name="Google Shape;1335;p19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36" name="Google Shape;1336;p193"/>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criamos um objeto a partir de um outro, o base será o prototype;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Ele herdará tanto os métodos e propriedades de Object (o prototype do objeto base);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Quanto os do objeto base para este novo;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37" name="Google Shape;1337;p193"/>
          <p:cNvPicPr preferRelativeResize="0"/>
          <p:nvPr/>
        </p:nvPicPr>
        <p:blipFill>
          <a:blip r:embed="rId5">
            <a:alphaModFix/>
          </a:blip>
          <a:stretch>
            <a:fillRect/>
          </a:stretch>
        </p:blipFill>
        <p:spPr>
          <a:xfrm>
            <a:off x="542925" y="3009725"/>
            <a:ext cx="6191250" cy="19050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1" name="Shape 1341"/>
        <p:cNvGrpSpPr/>
        <p:nvPr/>
      </p:nvGrpSpPr>
      <p:grpSpPr>
        <a:xfrm>
          <a:off x="0" y="0"/>
          <a:ext cx="0" cy="0"/>
          <a:chOff x="0" y="0"/>
          <a:chExt cx="0" cy="0"/>
        </a:xfrm>
      </p:grpSpPr>
      <p:sp>
        <p:nvSpPr>
          <p:cNvPr id="1342" name="Google Shape;1342;p19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Classes</a:t>
            </a:r>
            <a:endParaRPr>
              <a:solidFill>
                <a:srgbClr val="F3F3F3"/>
              </a:solidFill>
            </a:endParaRPr>
          </a:p>
        </p:txBody>
      </p:sp>
      <p:pic>
        <p:nvPicPr>
          <p:cNvPr id="1343" name="Google Shape;1343;p19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44" name="Google Shape;1344;p194"/>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prototype do JavaScript pode ser chamado de classe;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Pois nas outras linguagens uma Class é um molde de um objeto;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podemos criar diversos objetos em cima de um prototype;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45" name="Google Shape;1345;p194"/>
          <p:cNvPicPr preferRelativeResize="0"/>
          <p:nvPr/>
        </p:nvPicPr>
        <p:blipFill>
          <a:blip r:embed="rId5">
            <a:alphaModFix/>
          </a:blip>
          <a:stretch>
            <a:fillRect/>
          </a:stretch>
        </p:blipFill>
        <p:spPr>
          <a:xfrm>
            <a:off x="910313" y="2614750"/>
            <a:ext cx="4619625" cy="203835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9" name="Shape 1349"/>
        <p:cNvGrpSpPr/>
        <p:nvPr/>
      </p:nvGrpSpPr>
      <p:grpSpPr>
        <a:xfrm>
          <a:off x="0" y="0"/>
          <a:ext cx="0" cy="0"/>
          <a:chOff x="0" y="0"/>
          <a:chExt cx="0" cy="0"/>
        </a:xfrm>
      </p:grpSpPr>
      <p:sp>
        <p:nvSpPr>
          <p:cNvPr id="1350" name="Google Shape;1350;p19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Classes: construtor por função</a:t>
            </a:r>
            <a:endParaRPr>
              <a:solidFill>
                <a:srgbClr val="F3F3F3"/>
              </a:solidFill>
            </a:endParaRPr>
          </a:p>
        </p:txBody>
      </p:sp>
      <p:pic>
        <p:nvPicPr>
          <p:cNvPr id="1351" name="Google Shape;1351;p19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52" name="Google Shape;1352;p195"/>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Construtores são formas de instanciar uma classe em uma linguagem de programação;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Instanciar = criar um objeto novo;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construtor já podemos definir propriedades;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53" name="Google Shape;1353;p195"/>
          <p:cNvPicPr preferRelativeResize="0"/>
          <p:nvPr/>
        </p:nvPicPr>
        <p:blipFill>
          <a:blip r:embed="rId5">
            <a:alphaModFix/>
          </a:blip>
          <a:stretch>
            <a:fillRect/>
          </a:stretch>
        </p:blipFill>
        <p:spPr>
          <a:xfrm>
            <a:off x="765513" y="2843675"/>
            <a:ext cx="4505325" cy="20955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7" name="Shape 1357"/>
        <p:cNvGrpSpPr/>
        <p:nvPr/>
      </p:nvGrpSpPr>
      <p:grpSpPr>
        <a:xfrm>
          <a:off x="0" y="0"/>
          <a:ext cx="0" cy="0"/>
          <a:chOff x="0" y="0"/>
          <a:chExt cx="0" cy="0"/>
        </a:xfrm>
      </p:grpSpPr>
      <p:sp>
        <p:nvSpPr>
          <p:cNvPr id="1358" name="Google Shape;1358;p19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Classes: construtor por new</a:t>
            </a:r>
            <a:endParaRPr>
              <a:solidFill>
                <a:srgbClr val="F3F3F3"/>
              </a:solidFill>
            </a:endParaRPr>
          </a:p>
        </p:txBody>
      </p:sp>
      <p:pic>
        <p:nvPicPr>
          <p:cNvPr id="1359" name="Google Shape;1359;p19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60" name="Google Shape;1360;p196"/>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Em muitas linguagens temos a possibilidade de instanciar um objeto com new, no JS também;</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61" name="Google Shape;1361;p196"/>
          <p:cNvPicPr preferRelativeResize="0"/>
          <p:nvPr/>
        </p:nvPicPr>
        <p:blipFill>
          <a:blip r:embed="rId5">
            <a:alphaModFix/>
          </a:blip>
          <a:stretch>
            <a:fillRect/>
          </a:stretch>
        </p:blipFill>
        <p:spPr>
          <a:xfrm>
            <a:off x="855800" y="2992450"/>
            <a:ext cx="3943350" cy="17335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5" name="Shape 1365"/>
        <p:cNvGrpSpPr/>
        <p:nvPr/>
      </p:nvGrpSpPr>
      <p:grpSpPr>
        <a:xfrm>
          <a:off x="0" y="0"/>
          <a:ext cx="0" cy="0"/>
          <a:chOff x="0" y="0"/>
          <a:chExt cx="0" cy="0"/>
        </a:xfrm>
      </p:grpSpPr>
      <p:sp>
        <p:nvSpPr>
          <p:cNvPr id="1366" name="Google Shape;1366;p19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Classes: construtor com método</a:t>
            </a:r>
            <a:endParaRPr>
              <a:solidFill>
                <a:srgbClr val="F3F3F3"/>
              </a:solidFill>
            </a:endParaRPr>
          </a:p>
        </p:txBody>
      </p:sp>
      <p:pic>
        <p:nvPicPr>
          <p:cNvPr id="1367" name="Google Shape;1367;p19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68" name="Google Shape;1368;p197"/>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propriedades, podemos criar a classe base já com métodos;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Basta definir ao prototype o método desejado;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69" name="Google Shape;1369;p197"/>
          <p:cNvPicPr preferRelativeResize="0"/>
          <p:nvPr/>
        </p:nvPicPr>
        <p:blipFill>
          <a:blip r:embed="rId5">
            <a:alphaModFix/>
          </a:blip>
          <a:stretch>
            <a:fillRect/>
          </a:stretch>
        </p:blipFill>
        <p:spPr>
          <a:xfrm>
            <a:off x="845938" y="2062775"/>
            <a:ext cx="4619625" cy="27432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3" name="Shape 1373"/>
        <p:cNvGrpSpPr/>
        <p:nvPr/>
      </p:nvGrpSpPr>
      <p:grpSpPr>
        <a:xfrm>
          <a:off x="0" y="0"/>
          <a:ext cx="0" cy="0"/>
          <a:chOff x="0" y="0"/>
          <a:chExt cx="0" cy="0"/>
        </a:xfrm>
      </p:grpSpPr>
      <p:sp>
        <p:nvSpPr>
          <p:cNvPr id="1374" name="Google Shape;1374;p19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Construtor na classe (ES6)</a:t>
            </a:r>
            <a:endParaRPr>
              <a:solidFill>
                <a:srgbClr val="F3F3F3"/>
              </a:solidFill>
            </a:endParaRPr>
          </a:p>
        </p:txBody>
      </p:sp>
      <p:pic>
        <p:nvPicPr>
          <p:cNvPr id="1375" name="Google Shape;1375;p19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76" name="Google Shape;1376;p198"/>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 versão do ES6, uma possibilidade de criar uma classe (objeto) com construtor foi adicionada;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Então não precisamos mais criar por meio de uma função, veja:</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77" name="Google Shape;1377;p198"/>
          <p:cNvPicPr preferRelativeResize="0"/>
          <p:nvPr/>
        </p:nvPicPr>
        <p:blipFill>
          <a:blip r:embed="rId5">
            <a:alphaModFix/>
          </a:blip>
          <a:stretch>
            <a:fillRect/>
          </a:stretch>
        </p:blipFill>
        <p:spPr>
          <a:xfrm>
            <a:off x="765513" y="2566750"/>
            <a:ext cx="4486275" cy="225742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1" name="Shape 1381"/>
        <p:cNvGrpSpPr/>
        <p:nvPr/>
      </p:nvGrpSpPr>
      <p:grpSpPr>
        <a:xfrm>
          <a:off x="0" y="0"/>
          <a:ext cx="0" cy="0"/>
          <a:chOff x="0" y="0"/>
          <a:chExt cx="0" cy="0"/>
        </a:xfrm>
      </p:grpSpPr>
      <p:sp>
        <p:nvSpPr>
          <p:cNvPr id="1382" name="Google Shape;1382;p19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classes</a:t>
            </a:r>
            <a:endParaRPr>
              <a:solidFill>
                <a:srgbClr val="F3F3F3"/>
              </a:solidFill>
            </a:endParaRPr>
          </a:p>
        </p:txBody>
      </p:sp>
      <p:pic>
        <p:nvPicPr>
          <p:cNvPr id="1383" name="Google Shape;1383;p19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84" name="Google Shape;1384;p199"/>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podemos adicionar propriedades na classe, só via prototype;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classe só aceita métodos;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85" name="Google Shape;1385;p199"/>
          <p:cNvPicPr preferRelativeResize="0"/>
          <p:nvPr/>
        </p:nvPicPr>
        <p:blipFill>
          <a:blip r:embed="rId5">
            <a:alphaModFix/>
          </a:blip>
          <a:stretch>
            <a:fillRect/>
          </a:stretch>
        </p:blipFill>
        <p:spPr>
          <a:xfrm>
            <a:off x="906875" y="1717663"/>
            <a:ext cx="4819650" cy="334327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9" name="Shape 1389"/>
        <p:cNvGrpSpPr/>
        <p:nvPr/>
      </p:nvGrpSpPr>
      <p:grpSpPr>
        <a:xfrm>
          <a:off x="0" y="0"/>
          <a:ext cx="0" cy="0"/>
          <a:chOff x="0" y="0"/>
          <a:chExt cx="0" cy="0"/>
        </a:xfrm>
      </p:grpSpPr>
      <p:sp>
        <p:nvSpPr>
          <p:cNvPr id="1390" name="Google Shape;1390;p20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Override nas propriedades do Prototype</a:t>
            </a:r>
            <a:endParaRPr>
              <a:solidFill>
                <a:srgbClr val="F3F3F3"/>
              </a:solidFill>
            </a:endParaRPr>
          </a:p>
        </p:txBody>
      </p:sp>
      <p:pic>
        <p:nvPicPr>
          <p:cNvPr id="1391" name="Google Shape;1391;p20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92" name="Google Shape;1392;p200"/>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Sempre que adicionamos uma propriedade a um objeto, é criada uma idêntica no Prototype;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substituir a do prototype;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93" name="Google Shape;1393;p200"/>
          <p:cNvPicPr preferRelativeResize="0"/>
          <p:nvPr/>
        </p:nvPicPr>
        <p:blipFill>
          <a:blip r:embed="rId5">
            <a:alphaModFix/>
          </a:blip>
          <a:stretch>
            <a:fillRect/>
          </a:stretch>
        </p:blipFill>
        <p:spPr>
          <a:xfrm>
            <a:off x="907875" y="2133825"/>
            <a:ext cx="4070300" cy="295697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7" name="Shape 1397"/>
        <p:cNvGrpSpPr/>
        <p:nvPr/>
      </p:nvGrpSpPr>
      <p:grpSpPr>
        <a:xfrm>
          <a:off x="0" y="0"/>
          <a:ext cx="0" cy="0"/>
          <a:chOff x="0" y="0"/>
          <a:chExt cx="0" cy="0"/>
        </a:xfrm>
      </p:grpSpPr>
      <p:sp>
        <p:nvSpPr>
          <p:cNvPr id="1398" name="Google Shape;1398;p20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Symbols</a:t>
            </a:r>
            <a:endParaRPr>
              <a:solidFill>
                <a:srgbClr val="F3F3F3"/>
              </a:solidFill>
            </a:endParaRPr>
          </a:p>
        </p:txBody>
      </p:sp>
      <p:pic>
        <p:nvPicPr>
          <p:cNvPr id="1399" name="Google Shape;1399;p20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00" name="Google Shape;1400;p201"/>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únicas, que não podem ser alteradas e nem criadas duas vezes;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utilizar como uma constante, só que para propriedade de objeto;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401" name="Google Shape;1401;p201"/>
          <p:cNvPicPr preferRelativeResize="0"/>
          <p:nvPr/>
        </p:nvPicPr>
        <p:blipFill>
          <a:blip r:embed="rId5">
            <a:alphaModFix/>
          </a:blip>
          <a:stretch>
            <a:fillRect/>
          </a:stretch>
        </p:blipFill>
        <p:spPr>
          <a:xfrm>
            <a:off x="2407438" y="2252438"/>
            <a:ext cx="4329125" cy="288607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5" name="Shape 1405"/>
        <p:cNvGrpSpPr/>
        <p:nvPr/>
      </p:nvGrpSpPr>
      <p:grpSpPr>
        <a:xfrm>
          <a:off x="0" y="0"/>
          <a:ext cx="0" cy="0"/>
          <a:chOff x="0" y="0"/>
          <a:chExt cx="0" cy="0"/>
        </a:xfrm>
      </p:grpSpPr>
      <p:sp>
        <p:nvSpPr>
          <p:cNvPr id="1406" name="Google Shape;1406;p20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Getters e setters</a:t>
            </a:r>
            <a:endParaRPr>
              <a:solidFill>
                <a:srgbClr val="F3F3F3"/>
              </a:solidFill>
            </a:endParaRPr>
          </a:p>
        </p:txBody>
      </p:sp>
      <p:pic>
        <p:nvPicPr>
          <p:cNvPr id="1407" name="Google Shape;1407;p20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08" name="Google Shape;1408;p202"/>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Get: serve para resgatar o valor de uma propriedade;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Set: serve para alterar o valor de uma propriedade;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409" name="Google Shape;1409;p202"/>
          <p:cNvPicPr preferRelativeResize="0"/>
          <p:nvPr/>
        </p:nvPicPr>
        <p:blipFill>
          <a:blip r:embed="rId5">
            <a:alphaModFix/>
          </a:blip>
          <a:stretch>
            <a:fillRect/>
          </a:stretch>
        </p:blipFill>
        <p:spPr>
          <a:xfrm>
            <a:off x="2343449" y="1827450"/>
            <a:ext cx="4136450" cy="3316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50"/>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String = texto;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‘Isso é uma String’);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“Este texto aqui também”);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`E este também`); (template literals)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62" name="Google Shape;262;p5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Strings</a:t>
            </a:r>
            <a:endParaRPr>
              <a:solidFill>
                <a:srgbClr val="F3F3F3"/>
              </a:solidFill>
            </a:endParaRPr>
          </a:p>
        </p:txBody>
      </p:sp>
      <p:pic>
        <p:nvPicPr>
          <p:cNvPr id="263" name="Google Shape;263;p50"/>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3" name="Shape 1413"/>
        <p:cNvGrpSpPr/>
        <p:nvPr/>
      </p:nvGrpSpPr>
      <p:grpSpPr>
        <a:xfrm>
          <a:off x="0" y="0"/>
          <a:ext cx="0" cy="0"/>
          <a:chOff x="0" y="0"/>
          <a:chExt cx="0" cy="0"/>
        </a:xfrm>
      </p:grpSpPr>
      <p:sp>
        <p:nvSpPr>
          <p:cNvPr id="1414" name="Google Shape;1414;p20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Herança (inheritance)</a:t>
            </a:r>
            <a:endParaRPr>
              <a:solidFill>
                <a:srgbClr val="F3F3F3"/>
              </a:solidFill>
            </a:endParaRPr>
          </a:p>
        </p:txBody>
      </p:sp>
      <p:pic>
        <p:nvPicPr>
          <p:cNvPr id="1415" name="Google Shape;1415;p20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16" name="Google Shape;1416;p203"/>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classe pode herdar propriedades de outra classe por herança;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isso utilizamos extends;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417" name="Google Shape;1417;p203"/>
          <p:cNvPicPr preferRelativeResize="0"/>
          <p:nvPr/>
        </p:nvPicPr>
        <p:blipFill>
          <a:blip r:embed="rId5">
            <a:alphaModFix/>
          </a:blip>
          <a:stretch>
            <a:fillRect/>
          </a:stretch>
        </p:blipFill>
        <p:spPr>
          <a:xfrm>
            <a:off x="882149" y="1703674"/>
            <a:ext cx="3625376" cy="33485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1" name="Shape 1421"/>
        <p:cNvGrpSpPr/>
        <p:nvPr/>
      </p:nvGrpSpPr>
      <p:grpSpPr>
        <a:xfrm>
          <a:off x="0" y="0"/>
          <a:ext cx="0" cy="0"/>
          <a:chOff x="0" y="0"/>
          <a:chExt cx="0" cy="0"/>
        </a:xfrm>
      </p:grpSpPr>
      <p:sp>
        <p:nvSpPr>
          <p:cNvPr id="1422" name="Google Shape;1422;p20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Instanceof operator</a:t>
            </a:r>
            <a:endParaRPr>
              <a:solidFill>
                <a:srgbClr val="F3F3F3"/>
              </a:solidFill>
            </a:endParaRPr>
          </a:p>
        </p:txBody>
      </p:sp>
      <p:pic>
        <p:nvPicPr>
          <p:cNvPr id="1423" name="Google Shape;1423;p20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24" name="Google Shape;1424;p204"/>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verificar quem é o pai do objeto utilizando o instanceof;</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425" name="Google Shape;1425;p204"/>
          <p:cNvPicPr preferRelativeResize="0"/>
          <p:nvPr/>
        </p:nvPicPr>
        <p:blipFill>
          <a:blip r:embed="rId5">
            <a:alphaModFix/>
          </a:blip>
          <a:stretch>
            <a:fillRect/>
          </a:stretch>
        </p:blipFill>
        <p:spPr>
          <a:xfrm>
            <a:off x="1084075" y="1499263"/>
            <a:ext cx="5200650" cy="341947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9" name="Shape 1429"/>
        <p:cNvGrpSpPr/>
        <p:nvPr/>
      </p:nvGrpSpPr>
      <p:grpSpPr>
        <a:xfrm>
          <a:off x="0" y="0"/>
          <a:ext cx="0" cy="0"/>
          <a:chOff x="0" y="0"/>
          <a:chExt cx="0" cy="0"/>
        </a:xfrm>
      </p:grpSpPr>
      <p:sp>
        <p:nvSpPr>
          <p:cNvPr id="1430" name="Google Shape;1430;p205"/>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Conceitos de orientação a objetos</a:t>
            </a:r>
            <a:endParaRPr sz="55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1431" name="Google Shape;1431;p205"/>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cxnSp>
        <p:nvCxnSpPr>
          <p:cNvPr id="1432" name="Google Shape;1432;p205"/>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433" name="Google Shape;1433;p205"/>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7" name="Shape 1437"/>
        <p:cNvGrpSpPr/>
        <p:nvPr/>
      </p:nvGrpSpPr>
      <p:grpSpPr>
        <a:xfrm>
          <a:off x="0" y="0"/>
          <a:ext cx="0" cy="0"/>
          <a:chOff x="0" y="0"/>
          <a:chExt cx="0" cy="0"/>
        </a:xfrm>
      </p:grpSpPr>
      <p:sp>
        <p:nvSpPr>
          <p:cNvPr id="1438" name="Google Shape;1438;p206"/>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439" name="Google Shape;1439;p206"/>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a:t>
            </a:r>
            <a:endParaRPr/>
          </a:p>
        </p:txBody>
      </p:sp>
      <p:cxnSp>
        <p:nvCxnSpPr>
          <p:cNvPr id="1440" name="Google Shape;1440;p206"/>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441" name="Google Shape;1441;p206"/>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conceitos de OO</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5" name="Shape 1445"/>
        <p:cNvGrpSpPr/>
        <p:nvPr/>
      </p:nvGrpSpPr>
      <p:grpSpPr>
        <a:xfrm>
          <a:off x="0" y="0"/>
          <a:ext cx="0" cy="0"/>
          <a:chOff x="0" y="0"/>
          <a:chExt cx="0" cy="0"/>
        </a:xfrm>
      </p:grpSpPr>
      <p:sp>
        <p:nvSpPr>
          <p:cNvPr id="1446" name="Google Shape;1446;p20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01</a:t>
            </a:r>
            <a:endParaRPr>
              <a:solidFill>
                <a:srgbClr val="F3F3F3"/>
              </a:solidFill>
            </a:endParaRPr>
          </a:p>
        </p:txBody>
      </p:sp>
      <p:pic>
        <p:nvPicPr>
          <p:cNvPr id="1447" name="Google Shape;1447;p20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48" name="Google Shape;1448;p20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classe que simula uma conta no banco (utilize a forma que preferir);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Deve conter a propriedade saldo;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os métodos deposito e saque;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Teste os métodos;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2" name="Shape 1452"/>
        <p:cNvGrpSpPr/>
        <p:nvPr/>
      </p:nvGrpSpPr>
      <p:grpSpPr>
        <a:xfrm>
          <a:off x="0" y="0"/>
          <a:ext cx="0" cy="0"/>
          <a:chOff x="0" y="0"/>
          <a:chExt cx="0" cy="0"/>
        </a:xfrm>
      </p:grpSpPr>
      <p:sp>
        <p:nvSpPr>
          <p:cNvPr id="1453" name="Google Shape;1453;p20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02</a:t>
            </a:r>
            <a:endParaRPr>
              <a:solidFill>
                <a:srgbClr val="F3F3F3"/>
              </a:solidFill>
            </a:endParaRPr>
          </a:p>
        </p:txBody>
      </p:sp>
      <p:pic>
        <p:nvPicPr>
          <p:cNvPr id="1454" name="Google Shape;1454;p20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55" name="Google Shape;1455;p208"/>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Cria uma classe que simula um carrinho de compras de um e-commerce;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itens, quantidade total, valor total;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os métodos para adicionar e remover itens;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9" name="Shape 1459"/>
        <p:cNvGrpSpPr/>
        <p:nvPr/>
      </p:nvGrpSpPr>
      <p:grpSpPr>
        <a:xfrm>
          <a:off x="0" y="0"/>
          <a:ext cx="0" cy="0"/>
          <a:chOff x="0" y="0"/>
          <a:chExt cx="0" cy="0"/>
        </a:xfrm>
      </p:grpSpPr>
      <p:sp>
        <p:nvSpPr>
          <p:cNvPr id="1460" name="Google Shape;1460;p20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03</a:t>
            </a:r>
            <a:endParaRPr>
              <a:solidFill>
                <a:srgbClr val="F3F3F3"/>
              </a:solidFill>
            </a:endParaRPr>
          </a:p>
        </p:txBody>
      </p:sp>
      <p:pic>
        <p:nvPicPr>
          <p:cNvPr id="1461" name="Google Shape;1461;p20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62" name="Google Shape;1462;p209"/>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objeto que simula um endereço de um cliente;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Rua, Bairro, Cidade e Estado;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construtor o endereço já deve ser definido por completo;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métodos para atualizar todas as propriedades;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6" name="Shape 1466"/>
        <p:cNvGrpSpPr/>
        <p:nvPr/>
      </p:nvGrpSpPr>
      <p:grpSpPr>
        <a:xfrm>
          <a:off x="0" y="0"/>
          <a:ext cx="0" cy="0"/>
          <a:chOff x="0" y="0"/>
          <a:chExt cx="0" cy="0"/>
        </a:xfrm>
      </p:grpSpPr>
      <p:sp>
        <p:nvSpPr>
          <p:cNvPr id="1467" name="Google Shape;1467;p21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04</a:t>
            </a:r>
            <a:endParaRPr>
              <a:solidFill>
                <a:srgbClr val="F3F3F3"/>
              </a:solidFill>
            </a:endParaRPr>
          </a:p>
        </p:txBody>
      </p:sp>
      <p:pic>
        <p:nvPicPr>
          <p:cNvPr id="1468" name="Google Shape;1468;p21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69" name="Google Shape;1469;p210"/>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classe que simule  um carro;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marca, cor, gasolina restante;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método de dirigir o carro, que vá diminuindo a gasolina gradativamente;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um de abastecer para aumentar a gasolina quando necessário;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3" name="Shape 1473"/>
        <p:cNvGrpSpPr/>
        <p:nvPr/>
      </p:nvGrpSpPr>
      <p:grpSpPr>
        <a:xfrm>
          <a:off x="0" y="0"/>
          <a:ext cx="0" cy="0"/>
          <a:chOff x="0" y="0"/>
          <a:chExt cx="0" cy="0"/>
        </a:xfrm>
      </p:grpSpPr>
      <p:sp>
        <p:nvSpPr>
          <p:cNvPr id="1474" name="Google Shape;1474;p21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05</a:t>
            </a:r>
            <a:endParaRPr>
              <a:solidFill>
                <a:srgbClr val="F3F3F3"/>
              </a:solidFill>
            </a:endParaRPr>
          </a:p>
        </p:txBody>
      </p:sp>
      <p:pic>
        <p:nvPicPr>
          <p:cNvPr id="1475" name="Google Shape;1475;p21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76" name="Google Shape;1476;p211"/>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classe conta bancaria;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as propriedades de saldo na conta corrente, saldo na conta poupança e juros da poupança;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os métodos de </a:t>
            </a:r>
            <a:r>
              <a:rPr lang="en" sz="1800">
                <a:solidFill>
                  <a:srgbClr val="EFEFEF"/>
                </a:solidFill>
              </a:rPr>
              <a:t>depósito</a:t>
            </a:r>
            <a:r>
              <a:rPr lang="en" sz="1800">
                <a:solidFill>
                  <a:srgbClr val="EFEFEF"/>
                </a:solidFill>
              </a:rPr>
              <a:t> e saque, também um método para transferir dinheiro da poupança para a corrente;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disso crie uma conta especial que herda da conta normal;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Na conta especial os juros são dobrados da conta normal;</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0" name="Shape 1480"/>
        <p:cNvGrpSpPr/>
        <p:nvPr/>
      </p:nvGrpSpPr>
      <p:grpSpPr>
        <a:xfrm>
          <a:off x="0" y="0"/>
          <a:ext cx="0" cy="0"/>
          <a:chOff x="0" y="0"/>
          <a:chExt cx="0" cy="0"/>
        </a:xfrm>
      </p:grpSpPr>
      <p:sp>
        <p:nvSpPr>
          <p:cNvPr id="1481" name="Google Shape;1481;p212"/>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482" name="Google Shape;1482;p212"/>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a:t>
            </a:r>
            <a:endParaRPr/>
          </a:p>
        </p:txBody>
      </p:sp>
      <p:cxnSp>
        <p:nvCxnSpPr>
          <p:cNvPr id="1483" name="Google Shape;1483;p212"/>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484" name="Google Shape;1484;p212"/>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51"/>
          <p:cNvSpPr txBox="1"/>
          <p:nvPr>
            <p:ph idx="1" type="body"/>
          </p:nvPr>
        </p:nvSpPr>
        <p:spPr>
          <a:xfrm>
            <a:off x="720000" y="1152475"/>
            <a:ext cx="7041000" cy="39456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 \ pode dar um ‘escape’ na String, e isso permite ‘efeitos especiais’;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\n pula uma linha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console.log(“Essa é uma String \n De duas linhas”);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inserir uma ‘ ou “ devemos iniciar a String com a aspa inversa que desejamos inserir;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template literals serve para computar valores também, ex:</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console.log(`A soma de 2 + 2 é ${2+2}`);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Concatenação é um processo de ‘somar’ Strings, veja: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console.log(“salada “ + “de” + “ fruta”);</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69" name="Google Shape;269;p5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Strings: </a:t>
            </a:r>
            <a:r>
              <a:rPr b="0" lang="en"/>
              <a:t>detalhes mais técnicos</a:t>
            </a:r>
            <a:endParaRPr b="0">
              <a:solidFill>
                <a:srgbClr val="F3F3F3"/>
              </a:solidFill>
            </a:endParaRPr>
          </a:p>
        </p:txBody>
      </p:sp>
      <p:pic>
        <p:nvPicPr>
          <p:cNvPr id="270" name="Google Shape;270;p51"/>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8" name="Shape 1488"/>
        <p:cNvGrpSpPr/>
        <p:nvPr/>
      </p:nvGrpSpPr>
      <p:grpSpPr>
        <a:xfrm>
          <a:off x="0" y="0"/>
          <a:ext cx="0" cy="0"/>
          <a:chOff x="0" y="0"/>
          <a:chExt cx="0" cy="0"/>
        </a:xfrm>
      </p:grpSpPr>
      <p:sp>
        <p:nvSpPr>
          <p:cNvPr id="1489" name="Google Shape;1489;p213"/>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Debugs e tratamento de erros</a:t>
            </a:r>
            <a:endParaRPr sz="5500">
              <a:solidFill>
                <a:schemeClr val="lt2"/>
              </a:solidFill>
            </a:endParaRPr>
          </a:p>
        </p:txBody>
      </p:sp>
      <p:sp>
        <p:nvSpPr>
          <p:cNvPr id="1490" name="Google Shape;1490;p213"/>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a:t>
            </a:r>
            <a:endParaRPr/>
          </a:p>
        </p:txBody>
      </p:sp>
      <p:cxnSp>
        <p:nvCxnSpPr>
          <p:cNvPr id="1491" name="Google Shape;1491;p213"/>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492" name="Google Shape;1492;p213"/>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a lidar com erros no JavaScript, tratar e também entender as mensagens de erro</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6" name="Shape 1496"/>
        <p:cNvGrpSpPr/>
        <p:nvPr/>
      </p:nvGrpSpPr>
      <p:grpSpPr>
        <a:xfrm>
          <a:off x="0" y="0"/>
          <a:ext cx="0" cy="0"/>
          <a:chOff x="0" y="0"/>
          <a:chExt cx="0" cy="0"/>
        </a:xfrm>
      </p:grpSpPr>
      <p:sp>
        <p:nvSpPr>
          <p:cNvPr id="1497" name="Google Shape;1497;p21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bug e debug?</a:t>
            </a:r>
            <a:endParaRPr>
              <a:solidFill>
                <a:srgbClr val="F3F3F3"/>
              </a:solidFill>
            </a:endParaRPr>
          </a:p>
        </p:txBody>
      </p:sp>
      <p:pic>
        <p:nvPicPr>
          <p:cNvPr id="1498" name="Google Shape;1498;p21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99" name="Google Shape;1499;p214"/>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Bug:</a:t>
            </a:r>
            <a:r>
              <a:rPr lang="en" sz="1800">
                <a:solidFill>
                  <a:srgbClr val="EFEFEF"/>
                </a:solidFill>
              </a:rPr>
              <a:t> Problema que ocorre no código, muitas vezes por erro do programador, que impede o funcionamento correto do mesmo;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Debug: </a:t>
            </a:r>
            <a:r>
              <a:rPr lang="en" sz="1800">
                <a:solidFill>
                  <a:srgbClr val="EFEFEF"/>
                </a:solidFill>
              </a:rPr>
              <a:t>O ato de resolver os bugs encontrados no código ou também a forma que é feita a visualização de valores de variáveis ou fluxo do código;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3" name="Shape 1503"/>
        <p:cNvGrpSpPr/>
        <p:nvPr/>
      </p:nvGrpSpPr>
      <p:grpSpPr>
        <a:xfrm>
          <a:off x="0" y="0"/>
          <a:ext cx="0" cy="0"/>
          <a:chOff x="0" y="0"/>
          <a:chExt cx="0" cy="0"/>
        </a:xfrm>
      </p:grpSpPr>
      <p:sp>
        <p:nvSpPr>
          <p:cNvPr id="1504" name="Google Shape;1504;p21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Strict mode</a:t>
            </a:r>
            <a:endParaRPr>
              <a:solidFill>
                <a:srgbClr val="F3F3F3"/>
              </a:solidFill>
            </a:endParaRPr>
          </a:p>
        </p:txBody>
      </p:sp>
      <p:pic>
        <p:nvPicPr>
          <p:cNvPr id="1505" name="Google Shape;1505;p21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06" name="Google Shape;1506;p215"/>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Deixa o JavaScript mais rigoroso na hora de se programar;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Deve ser declarado no topo de arquivos ou funções;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Colocar o strict ajuda você a codificar de forma correta e não vai impedir/limitar nada no seu software ou programar;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Veja o exemplo de uma variável declarada sem let/const/var:</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07" name="Google Shape;1507;p215"/>
          <p:cNvPicPr preferRelativeResize="0"/>
          <p:nvPr/>
        </p:nvPicPr>
        <p:blipFill>
          <a:blip r:embed="rId5">
            <a:alphaModFix/>
          </a:blip>
          <a:stretch>
            <a:fillRect/>
          </a:stretch>
        </p:blipFill>
        <p:spPr>
          <a:xfrm>
            <a:off x="788163" y="3228750"/>
            <a:ext cx="2219325" cy="933450"/>
          </a:xfrm>
          <a:prstGeom prst="rect">
            <a:avLst/>
          </a:prstGeom>
          <a:noFill/>
          <a:ln>
            <a:noFill/>
          </a:ln>
        </p:spPr>
      </p:pic>
      <p:pic>
        <p:nvPicPr>
          <p:cNvPr id="1508" name="Google Shape;1508;p215"/>
          <p:cNvPicPr preferRelativeResize="0"/>
          <p:nvPr/>
        </p:nvPicPr>
        <p:blipFill>
          <a:blip r:embed="rId6">
            <a:alphaModFix/>
          </a:blip>
          <a:stretch>
            <a:fillRect/>
          </a:stretch>
        </p:blipFill>
        <p:spPr>
          <a:xfrm>
            <a:off x="3297388" y="3519263"/>
            <a:ext cx="2933700" cy="35242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2" name="Shape 1512"/>
        <p:cNvGrpSpPr/>
        <p:nvPr/>
      </p:nvGrpSpPr>
      <p:grpSpPr>
        <a:xfrm>
          <a:off x="0" y="0"/>
          <a:ext cx="0" cy="0"/>
          <a:chOff x="0" y="0"/>
          <a:chExt cx="0" cy="0"/>
        </a:xfrm>
      </p:grpSpPr>
      <p:sp>
        <p:nvSpPr>
          <p:cNvPr id="1513" name="Google Shape;1513;p21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 de debug: console.log</a:t>
            </a:r>
            <a:endParaRPr>
              <a:solidFill>
                <a:srgbClr val="F3F3F3"/>
              </a:solidFill>
            </a:endParaRPr>
          </a:p>
        </p:txBody>
      </p:sp>
      <p:pic>
        <p:nvPicPr>
          <p:cNvPr id="1514" name="Google Shape;1514;p21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15" name="Google Shape;1515;p216"/>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método bastante utilizada para debug, é o console.log;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Função que </a:t>
            </a:r>
            <a:r>
              <a:rPr lang="en" sz="1800">
                <a:solidFill>
                  <a:srgbClr val="EFEFEF"/>
                </a:solidFill>
              </a:rPr>
              <a:t>estávamos</a:t>
            </a:r>
            <a:r>
              <a:rPr lang="en" sz="1800">
                <a:solidFill>
                  <a:srgbClr val="EFEFEF"/>
                </a:solidFill>
              </a:rPr>
              <a:t> utilizando para mostrar os valores no console;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16" name="Google Shape;1516;p216"/>
          <p:cNvPicPr preferRelativeResize="0"/>
          <p:nvPr/>
        </p:nvPicPr>
        <p:blipFill>
          <a:blip r:embed="rId5">
            <a:alphaModFix/>
          </a:blip>
          <a:stretch>
            <a:fillRect/>
          </a:stretch>
        </p:blipFill>
        <p:spPr>
          <a:xfrm>
            <a:off x="4227950" y="1711946"/>
            <a:ext cx="2327150" cy="343155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0" name="Shape 1520"/>
        <p:cNvGrpSpPr/>
        <p:nvPr/>
      </p:nvGrpSpPr>
      <p:grpSpPr>
        <a:xfrm>
          <a:off x="0" y="0"/>
          <a:ext cx="0" cy="0"/>
          <a:chOff x="0" y="0"/>
          <a:chExt cx="0" cy="0"/>
        </a:xfrm>
      </p:grpSpPr>
      <p:sp>
        <p:nvSpPr>
          <p:cNvPr id="1521" name="Google Shape;1521;p21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 de debug: debugger</a:t>
            </a:r>
            <a:endParaRPr>
              <a:solidFill>
                <a:srgbClr val="F3F3F3"/>
              </a:solidFill>
            </a:endParaRPr>
          </a:p>
        </p:txBody>
      </p:sp>
      <p:pic>
        <p:nvPicPr>
          <p:cNvPr id="1522" name="Google Shape;1522;p21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23" name="Google Shape;1523;p21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Funcionalidade que para o código quando atingir a linha debugger;</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24" name="Google Shape;1524;p217"/>
          <p:cNvPicPr preferRelativeResize="0"/>
          <p:nvPr/>
        </p:nvPicPr>
        <p:blipFill>
          <a:blip r:embed="rId5">
            <a:alphaModFix/>
          </a:blip>
          <a:stretch>
            <a:fillRect/>
          </a:stretch>
        </p:blipFill>
        <p:spPr>
          <a:xfrm>
            <a:off x="575263" y="1304250"/>
            <a:ext cx="3305175" cy="3695700"/>
          </a:xfrm>
          <a:prstGeom prst="rect">
            <a:avLst/>
          </a:prstGeom>
          <a:noFill/>
          <a:ln>
            <a:noFill/>
          </a:ln>
        </p:spPr>
      </p:pic>
      <p:pic>
        <p:nvPicPr>
          <p:cNvPr id="1525" name="Google Shape;1525;p217"/>
          <p:cNvPicPr preferRelativeResize="0"/>
          <p:nvPr/>
        </p:nvPicPr>
        <p:blipFill>
          <a:blip r:embed="rId6">
            <a:alphaModFix/>
          </a:blip>
          <a:stretch>
            <a:fillRect/>
          </a:stretch>
        </p:blipFill>
        <p:spPr>
          <a:xfrm>
            <a:off x="4562688" y="2147200"/>
            <a:ext cx="2371725" cy="200977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9" name="Shape 1529"/>
        <p:cNvGrpSpPr/>
        <p:nvPr/>
      </p:nvGrpSpPr>
      <p:grpSpPr>
        <a:xfrm>
          <a:off x="0" y="0"/>
          <a:ext cx="0" cy="0"/>
          <a:chOff x="0" y="0"/>
          <a:chExt cx="0" cy="0"/>
        </a:xfrm>
      </p:grpSpPr>
      <p:sp>
        <p:nvSpPr>
          <p:cNvPr id="1530" name="Google Shape;1530;p21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Tratamento de input por função</a:t>
            </a:r>
            <a:endParaRPr>
              <a:solidFill>
                <a:srgbClr val="F3F3F3"/>
              </a:solidFill>
            </a:endParaRPr>
          </a:p>
        </p:txBody>
      </p:sp>
      <p:pic>
        <p:nvPicPr>
          <p:cNvPr id="1531" name="Google Shape;1531;p21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32" name="Google Shape;1532;p218"/>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podemos controlar os dados que o usuário enviar, então para o bom funcionamento do software, devemos tratar eles;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Veja um exemplo de tratamento de number:</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33" name="Google Shape;1533;p218"/>
          <p:cNvPicPr preferRelativeResize="0"/>
          <p:nvPr/>
        </p:nvPicPr>
        <p:blipFill>
          <a:blip r:embed="rId5">
            <a:alphaModFix/>
          </a:blip>
          <a:stretch>
            <a:fillRect/>
          </a:stretch>
        </p:blipFill>
        <p:spPr>
          <a:xfrm>
            <a:off x="867525" y="2328038"/>
            <a:ext cx="4495800" cy="258127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7" name="Shape 1537"/>
        <p:cNvGrpSpPr/>
        <p:nvPr/>
      </p:nvGrpSpPr>
      <p:grpSpPr>
        <a:xfrm>
          <a:off x="0" y="0"/>
          <a:ext cx="0" cy="0"/>
          <a:chOff x="0" y="0"/>
          <a:chExt cx="0" cy="0"/>
        </a:xfrm>
      </p:grpSpPr>
      <p:sp>
        <p:nvSpPr>
          <p:cNvPr id="1538" name="Google Shape;1538;p21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Exceptions</a:t>
            </a:r>
            <a:endParaRPr>
              <a:solidFill>
                <a:srgbClr val="F3F3F3"/>
              </a:solidFill>
            </a:endParaRPr>
          </a:p>
        </p:txBody>
      </p:sp>
      <p:pic>
        <p:nvPicPr>
          <p:cNvPr id="1539" name="Google Shape;1539;p21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40" name="Google Shape;1540;p219"/>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erros no programa, caso alguma condição não seja atendida;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Porém as exceptions abortam o programa, só geram o erro;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41" name="Google Shape;1541;p219"/>
          <p:cNvPicPr preferRelativeResize="0"/>
          <p:nvPr/>
        </p:nvPicPr>
        <p:blipFill>
          <a:blip r:embed="rId5">
            <a:alphaModFix/>
          </a:blip>
          <a:stretch>
            <a:fillRect/>
          </a:stretch>
        </p:blipFill>
        <p:spPr>
          <a:xfrm>
            <a:off x="898525" y="2740538"/>
            <a:ext cx="4248150" cy="1190625"/>
          </a:xfrm>
          <a:prstGeom prst="rect">
            <a:avLst/>
          </a:prstGeom>
          <a:noFill/>
          <a:ln>
            <a:noFill/>
          </a:ln>
        </p:spPr>
      </p:pic>
      <p:pic>
        <p:nvPicPr>
          <p:cNvPr id="1542" name="Google Shape;1542;p219"/>
          <p:cNvPicPr preferRelativeResize="0"/>
          <p:nvPr/>
        </p:nvPicPr>
        <p:blipFill>
          <a:blip r:embed="rId6">
            <a:alphaModFix/>
          </a:blip>
          <a:stretch>
            <a:fillRect/>
          </a:stretch>
        </p:blipFill>
        <p:spPr>
          <a:xfrm>
            <a:off x="898525" y="4312075"/>
            <a:ext cx="3305175" cy="390525"/>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6" name="Shape 1546"/>
        <p:cNvGrpSpPr/>
        <p:nvPr/>
      </p:nvGrpSpPr>
      <p:grpSpPr>
        <a:xfrm>
          <a:off x="0" y="0"/>
          <a:ext cx="0" cy="0"/>
          <a:chOff x="0" y="0"/>
          <a:chExt cx="0" cy="0"/>
        </a:xfrm>
      </p:grpSpPr>
      <p:sp>
        <p:nvSpPr>
          <p:cNvPr id="1547" name="Google Shape;1547;p22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Try e catch</a:t>
            </a:r>
            <a:endParaRPr>
              <a:solidFill>
                <a:srgbClr val="F3F3F3"/>
              </a:solidFill>
            </a:endParaRPr>
          </a:p>
        </p:txBody>
      </p:sp>
      <p:pic>
        <p:nvPicPr>
          <p:cNvPr id="1548" name="Google Shape;1548;p22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49" name="Google Shape;1549;p220"/>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bloco try catch, vai tentar executar um código, caso não consiga ele pode retornar o erro que esse código gerou;</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Muito útil para debug;</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50" name="Google Shape;1550;p220"/>
          <p:cNvPicPr preferRelativeResize="0"/>
          <p:nvPr/>
        </p:nvPicPr>
        <p:blipFill>
          <a:blip r:embed="rId5">
            <a:alphaModFix/>
          </a:blip>
          <a:stretch>
            <a:fillRect/>
          </a:stretch>
        </p:blipFill>
        <p:spPr>
          <a:xfrm>
            <a:off x="884900" y="2387475"/>
            <a:ext cx="4133850" cy="1047750"/>
          </a:xfrm>
          <a:prstGeom prst="rect">
            <a:avLst/>
          </a:prstGeom>
          <a:noFill/>
          <a:ln>
            <a:noFill/>
          </a:ln>
        </p:spPr>
      </p:pic>
      <p:pic>
        <p:nvPicPr>
          <p:cNvPr id="1551" name="Google Shape;1551;p220"/>
          <p:cNvPicPr preferRelativeResize="0"/>
          <p:nvPr/>
        </p:nvPicPr>
        <p:blipFill>
          <a:blip r:embed="rId6">
            <a:alphaModFix/>
          </a:blip>
          <a:stretch>
            <a:fillRect/>
          </a:stretch>
        </p:blipFill>
        <p:spPr>
          <a:xfrm>
            <a:off x="884900" y="3930025"/>
            <a:ext cx="3810000" cy="25717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5" name="Shape 1555"/>
        <p:cNvGrpSpPr/>
        <p:nvPr/>
      </p:nvGrpSpPr>
      <p:grpSpPr>
        <a:xfrm>
          <a:off x="0" y="0"/>
          <a:ext cx="0" cy="0"/>
          <a:chOff x="0" y="0"/>
          <a:chExt cx="0" cy="0"/>
        </a:xfrm>
      </p:grpSpPr>
      <p:sp>
        <p:nvSpPr>
          <p:cNvPr id="1556" name="Google Shape;1556;p22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Finally</a:t>
            </a:r>
            <a:endParaRPr/>
          </a:p>
          <a:p>
            <a:pPr indent="0" lvl="0" marL="0" rtl="0" algn="ctr">
              <a:spcBef>
                <a:spcPts val="0"/>
              </a:spcBef>
              <a:spcAft>
                <a:spcPts val="0"/>
              </a:spcAft>
              <a:buNone/>
            </a:pPr>
            <a:r>
              <a:t/>
            </a:r>
            <a:endParaRPr/>
          </a:p>
        </p:txBody>
      </p:sp>
      <p:pic>
        <p:nvPicPr>
          <p:cNvPr id="1557" name="Google Shape;1557;p22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58" name="Google Shape;1558;p22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Finally é executada independente do resultado do try/catch;</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pode existir com try e catch ou apenas try;</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59" name="Google Shape;1559;p221"/>
          <p:cNvPicPr preferRelativeResize="0"/>
          <p:nvPr/>
        </p:nvPicPr>
        <p:blipFill>
          <a:blip r:embed="rId5">
            <a:alphaModFix/>
          </a:blip>
          <a:stretch>
            <a:fillRect/>
          </a:stretch>
        </p:blipFill>
        <p:spPr>
          <a:xfrm>
            <a:off x="720000" y="2583788"/>
            <a:ext cx="4248150" cy="141922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3" name="Shape 1563"/>
        <p:cNvGrpSpPr/>
        <p:nvPr/>
      </p:nvGrpSpPr>
      <p:grpSpPr>
        <a:xfrm>
          <a:off x="0" y="0"/>
          <a:ext cx="0" cy="0"/>
          <a:chOff x="0" y="0"/>
          <a:chExt cx="0" cy="0"/>
        </a:xfrm>
      </p:grpSpPr>
      <p:sp>
        <p:nvSpPr>
          <p:cNvPr id="1564" name="Google Shape;1564;p22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Assertions</a:t>
            </a:r>
            <a:endParaRPr/>
          </a:p>
        </p:txBody>
      </p:sp>
      <p:pic>
        <p:nvPicPr>
          <p:cNvPr id="1565" name="Google Shape;1565;p22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66" name="Google Shape;1566;p222"/>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Verificações no programa, que são utilizadas para assegurar que tudo ocorra da forma esperada;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67" name="Google Shape;1567;p222"/>
          <p:cNvPicPr preferRelativeResize="0"/>
          <p:nvPr/>
        </p:nvPicPr>
        <p:blipFill>
          <a:blip r:embed="rId5">
            <a:alphaModFix/>
          </a:blip>
          <a:stretch>
            <a:fillRect/>
          </a:stretch>
        </p:blipFill>
        <p:spPr>
          <a:xfrm>
            <a:off x="500663" y="2480263"/>
            <a:ext cx="4657725" cy="1743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52"/>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Serve para guardar um valor de uma comparação, por exemplo;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Os únicos valores possíveis são: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True (verdadeiro);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False (falso);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console.log(5 &gt;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console.log(3 &gt; 10);</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76" name="Google Shape;276;p5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a:t>
            </a:r>
            <a:endParaRPr b="0">
              <a:solidFill>
                <a:srgbClr val="F3F3F3"/>
              </a:solidFill>
            </a:endParaRPr>
          </a:p>
        </p:txBody>
      </p:sp>
      <p:pic>
        <p:nvPicPr>
          <p:cNvPr id="277" name="Google Shape;277;p52"/>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1" name="Shape 1571"/>
        <p:cNvGrpSpPr/>
        <p:nvPr/>
      </p:nvGrpSpPr>
      <p:grpSpPr>
        <a:xfrm>
          <a:off x="0" y="0"/>
          <a:ext cx="0" cy="0"/>
          <a:chOff x="0" y="0"/>
          <a:chExt cx="0" cy="0"/>
        </a:xfrm>
      </p:grpSpPr>
      <p:sp>
        <p:nvSpPr>
          <p:cNvPr id="1572" name="Google Shape;1572;p223"/>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Debugs e tratamento de erros</a:t>
            </a:r>
            <a:endParaRPr sz="55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1573" name="Google Shape;1573;p223"/>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a:t>
            </a:r>
            <a:endParaRPr/>
          </a:p>
        </p:txBody>
      </p:sp>
      <p:cxnSp>
        <p:nvCxnSpPr>
          <p:cNvPr id="1574" name="Google Shape;1574;p223"/>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575" name="Google Shape;1575;p223"/>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9" name="Shape 1579"/>
        <p:cNvGrpSpPr/>
        <p:nvPr/>
      </p:nvGrpSpPr>
      <p:grpSpPr>
        <a:xfrm>
          <a:off x="0" y="0"/>
          <a:ext cx="0" cy="0"/>
          <a:chOff x="0" y="0"/>
          <a:chExt cx="0" cy="0"/>
        </a:xfrm>
      </p:grpSpPr>
      <p:sp>
        <p:nvSpPr>
          <p:cNvPr id="1580" name="Google Shape;1580;p224"/>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Expressões regulares</a:t>
            </a:r>
            <a:endParaRPr sz="5500">
              <a:solidFill>
                <a:schemeClr val="lt2"/>
              </a:solidFill>
            </a:endParaRPr>
          </a:p>
        </p:txBody>
      </p:sp>
      <p:sp>
        <p:nvSpPr>
          <p:cNvPr id="1581" name="Google Shape;1581;p224"/>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a:t>
            </a:r>
            <a:endParaRPr/>
          </a:p>
        </p:txBody>
      </p:sp>
      <p:cxnSp>
        <p:nvCxnSpPr>
          <p:cNvPr id="1582" name="Google Shape;1582;p22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583" name="Google Shape;1583;p224"/>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a criar expressões regulares com JavaScript</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7" name="Shape 1587"/>
        <p:cNvGrpSpPr/>
        <p:nvPr/>
      </p:nvGrpSpPr>
      <p:grpSpPr>
        <a:xfrm>
          <a:off x="0" y="0"/>
          <a:ext cx="0" cy="0"/>
          <a:chOff x="0" y="0"/>
          <a:chExt cx="0" cy="0"/>
        </a:xfrm>
      </p:grpSpPr>
      <p:sp>
        <p:nvSpPr>
          <p:cNvPr id="1588" name="Google Shape;1588;p22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expressões regulares?</a:t>
            </a:r>
            <a:endParaRPr/>
          </a:p>
        </p:txBody>
      </p:sp>
      <p:pic>
        <p:nvPicPr>
          <p:cNvPr id="1589" name="Google Shape;1589;p22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90" name="Google Shape;1590;p22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forma de encontrar padrões em uma string;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validar se só tem números;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Em vez de criarmos funções complexas, podemos encontrar dados em texto por meio das expressões regulares;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Também chamadas de regex;</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4" name="Shape 1594"/>
        <p:cNvGrpSpPr/>
        <p:nvPr/>
      </p:nvGrpSpPr>
      <p:grpSpPr>
        <a:xfrm>
          <a:off x="0" y="0"/>
          <a:ext cx="0" cy="0"/>
          <a:chOff x="0" y="0"/>
          <a:chExt cx="0" cy="0"/>
        </a:xfrm>
      </p:grpSpPr>
      <p:sp>
        <p:nvSpPr>
          <p:cNvPr id="1595" name="Google Shape;1595;p22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Criando uma expressão regular</a:t>
            </a:r>
            <a:endParaRPr/>
          </a:p>
        </p:txBody>
      </p:sp>
      <p:pic>
        <p:nvPicPr>
          <p:cNvPr id="1596" name="Google Shape;1596;p22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97" name="Google Shape;1597;p226"/>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As expressões regulares no JS são um tipo de objeto;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instancia-lo de duas formas;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New RegExp e /.../;</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98" name="Google Shape;1598;p226"/>
          <p:cNvPicPr preferRelativeResize="0"/>
          <p:nvPr/>
        </p:nvPicPr>
        <p:blipFill>
          <a:blip r:embed="rId5">
            <a:alphaModFix/>
          </a:blip>
          <a:stretch>
            <a:fillRect/>
          </a:stretch>
        </p:blipFill>
        <p:spPr>
          <a:xfrm>
            <a:off x="633500" y="3470150"/>
            <a:ext cx="3400425" cy="6096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2" name="Shape 1602"/>
        <p:cNvGrpSpPr/>
        <p:nvPr/>
      </p:nvGrpSpPr>
      <p:grpSpPr>
        <a:xfrm>
          <a:off x="0" y="0"/>
          <a:ext cx="0" cy="0"/>
          <a:chOff x="0" y="0"/>
          <a:chExt cx="0" cy="0"/>
        </a:xfrm>
      </p:grpSpPr>
      <p:sp>
        <p:nvSpPr>
          <p:cNvPr id="1603" name="Google Shape;1603;p22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Verificando padrões com regex</a:t>
            </a:r>
            <a:endParaRPr/>
          </a:p>
        </p:txBody>
      </p:sp>
      <p:pic>
        <p:nvPicPr>
          <p:cNvPr id="1604" name="Google Shape;1604;p22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05" name="Google Shape;1605;p227"/>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da definição do padrão por meio da regex;</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Utilizamos o método test() para verificar se o padrão é retornado;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isso vamos receber de resposta true or false, veja:</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06" name="Google Shape;1606;p227"/>
          <p:cNvPicPr preferRelativeResize="0"/>
          <p:nvPr/>
        </p:nvPicPr>
        <p:blipFill>
          <a:blip r:embed="rId5">
            <a:alphaModFix/>
          </a:blip>
          <a:stretch>
            <a:fillRect/>
          </a:stretch>
        </p:blipFill>
        <p:spPr>
          <a:xfrm>
            <a:off x="591050" y="3387800"/>
            <a:ext cx="3949261" cy="61535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0" name="Shape 1610"/>
        <p:cNvGrpSpPr/>
        <p:nvPr/>
      </p:nvGrpSpPr>
      <p:grpSpPr>
        <a:xfrm>
          <a:off x="0" y="0"/>
          <a:ext cx="0" cy="0"/>
          <a:chOff x="0" y="0"/>
          <a:chExt cx="0" cy="0"/>
        </a:xfrm>
      </p:grpSpPr>
      <p:sp>
        <p:nvSpPr>
          <p:cNvPr id="1611" name="Google Shape;1611;p22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Conjunto de caracteres</a:t>
            </a:r>
            <a:endParaRPr/>
          </a:p>
        </p:txBody>
      </p:sp>
      <p:pic>
        <p:nvPicPr>
          <p:cNvPr id="1612" name="Google Shape;1612;p22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13" name="Google Shape;1613;p228"/>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definir um conjunto de caracteres para encontrar por regex;</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Basta por entre [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um traço podemos definir um intervalo também, veja:</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14" name="Google Shape;1614;p228"/>
          <p:cNvPicPr preferRelativeResize="0"/>
          <p:nvPr/>
        </p:nvPicPr>
        <p:blipFill>
          <a:blip r:embed="rId5">
            <a:alphaModFix/>
          </a:blip>
          <a:stretch>
            <a:fillRect/>
          </a:stretch>
        </p:blipFill>
        <p:spPr>
          <a:xfrm>
            <a:off x="690100" y="3222525"/>
            <a:ext cx="4778012" cy="61535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8" name="Shape 1618"/>
        <p:cNvGrpSpPr/>
        <p:nvPr/>
      </p:nvGrpSpPr>
      <p:grpSpPr>
        <a:xfrm>
          <a:off x="0" y="0"/>
          <a:ext cx="0" cy="0"/>
          <a:chOff x="0" y="0"/>
          <a:chExt cx="0" cy="0"/>
        </a:xfrm>
      </p:grpSpPr>
      <p:sp>
        <p:nvSpPr>
          <p:cNvPr id="1619" name="Google Shape;1619;p22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Caracteres especiais</a:t>
            </a:r>
            <a:endParaRPr/>
          </a:p>
        </p:txBody>
      </p:sp>
      <p:pic>
        <p:nvPicPr>
          <p:cNvPr id="1620" name="Google Shape;1620;p22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21" name="Google Shape;1621;p229"/>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 - Qualquer dígito de caractere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\w - Um caractere alfanumérico (“teste”)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 - Qualquer caractere de espaço em branco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 - Caracteres que não são dígitos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\W - </a:t>
            </a:r>
            <a:r>
              <a:rPr lang="en" sz="1800">
                <a:solidFill>
                  <a:srgbClr val="EFEFEF"/>
                </a:solidFill>
              </a:rPr>
              <a:t>Caractere</a:t>
            </a:r>
            <a:r>
              <a:rPr lang="en" sz="1800">
                <a:solidFill>
                  <a:srgbClr val="EFEFEF"/>
                </a:solidFill>
              </a:rPr>
              <a:t> não-alfanumérico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 - </a:t>
            </a:r>
            <a:r>
              <a:rPr lang="en" sz="1800">
                <a:solidFill>
                  <a:srgbClr val="EFEFEF"/>
                </a:solidFill>
              </a:rPr>
              <a:t>Caractere</a:t>
            </a:r>
            <a:r>
              <a:rPr lang="en" sz="1800">
                <a:solidFill>
                  <a:srgbClr val="EFEFEF"/>
                </a:solidFill>
              </a:rPr>
              <a:t> que não seja espaço em branco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 Qualquer caractere, menos nova linha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5" name="Shape 1625"/>
        <p:cNvGrpSpPr/>
        <p:nvPr/>
      </p:nvGrpSpPr>
      <p:grpSpPr>
        <a:xfrm>
          <a:off x="0" y="0"/>
          <a:ext cx="0" cy="0"/>
          <a:chOff x="0" y="0"/>
          <a:chExt cx="0" cy="0"/>
        </a:xfrm>
      </p:grpSpPr>
      <p:sp>
        <p:nvSpPr>
          <p:cNvPr id="1626" name="Google Shape;1626;p23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Regex com caracteres especiais</a:t>
            </a:r>
            <a:endParaRPr/>
          </a:p>
        </p:txBody>
      </p:sp>
      <p:pic>
        <p:nvPicPr>
          <p:cNvPr id="1627" name="Google Shape;1627;p23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28" name="Google Shape;1628;p230"/>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utilizar os </a:t>
            </a:r>
            <a:r>
              <a:rPr lang="en" sz="1800">
                <a:solidFill>
                  <a:srgbClr val="EFEFEF"/>
                </a:solidFill>
              </a:rPr>
              <a:t>caracteres</a:t>
            </a:r>
            <a:r>
              <a:rPr lang="en" sz="1800">
                <a:solidFill>
                  <a:srgbClr val="EFEFEF"/>
                </a:solidFill>
              </a:rPr>
              <a:t> especiais de várias formas, veja: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29" name="Google Shape;1629;p230"/>
          <p:cNvPicPr preferRelativeResize="0"/>
          <p:nvPr/>
        </p:nvPicPr>
        <p:blipFill>
          <a:blip r:embed="rId5">
            <a:alphaModFix/>
          </a:blip>
          <a:stretch>
            <a:fillRect/>
          </a:stretch>
        </p:blipFill>
        <p:spPr>
          <a:xfrm>
            <a:off x="720000" y="2363388"/>
            <a:ext cx="4152900" cy="195262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3" name="Shape 1633"/>
        <p:cNvGrpSpPr/>
        <p:nvPr/>
      </p:nvGrpSpPr>
      <p:grpSpPr>
        <a:xfrm>
          <a:off x="0" y="0"/>
          <a:ext cx="0" cy="0"/>
          <a:chOff x="0" y="0"/>
          <a:chExt cx="0" cy="0"/>
        </a:xfrm>
      </p:grpSpPr>
      <p:sp>
        <p:nvSpPr>
          <p:cNvPr id="1634" name="Google Shape;1634;p23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Operador not ^</a:t>
            </a:r>
            <a:endParaRPr/>
          </a:p>
        </p:txBody>
      </p:sp>
      <p:pic>
        <p:nvPicPr>
          <p:cNvPr id="1635" name="Google Shape;1635;p23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36" name="Google Shape;1636;p23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escrever um set que aceitam tudo, menos alguns caracteres com o not;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Lembrando que combinações serão aceitas, o negado é apenas se bate com o set;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Mais adiante aprenderemos negar de outras formas;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37" name="Google Shape;1637;p231"/>
          <p:cNvPicPr preferRelativeResize="0"/>
          <p:nvPr/>
        </p:nvPicPr>
        <p:blipFill>
          <a:blip r:embed="rId5">
            <a:alphaModFix/>
          </a:blip>
          <a:stretch>
            <a:fillRect/>
          </a:stretch>
        </p:blipFill>
        <p:spPr>
          <a:xfrm>
            <a:off x="500675" y="3324238"/>
            <a:ext cx="4057650" cy="111442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1" name="Shape 1641"/>
        <p:cNvGrpSpPr/>
        <p:nvPr/>
      </p:nvGrpSpPr>
      <p:grpSpPr>
        <a:xfrm>
          <a:off x="0" y="0"/>
          <a:ext cx="0" cy="0"/>
          <a:chOff x="0" y="0"/>
          <a:chExt cx="0" cy="0"/>
        </a:xfrm>
      </p:grpSpPr>
      <p:sp>
        <p:nvSpPr>
          <p:cNvPr id="1642" name="Google Shape;1642;p23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Operador plus +</a:t>
            </a:r>
            <a:endParaRPr/>
          </a:p>
        </p:txBody>
      </p:sp>
      <p:pic>
        <p:nvPicPr>
          <p:cNvPr id="1643" name="Google Shape;1643;p23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44" name="Google Shape;1644;p232"/>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um + está após alguma expressão, este elemento pode se repetir mais de uma vez;</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45" name="Google Shape;1645;p232"/>
          <p:cNvPicPr preferRelativeResize="0"/>
          <p:nvPr/>
        </p:nvPicPr>
        <p:blipFill>
          <a:blip r:embed="rId5">
            <a:alphaModFix/>
          </a:blip>
          <a:stretch>
            <a:fillRect/>
          </a:stretch>
        </p:blipFill>
        <p:spPr>
          <a:xfrm>
            <a:off x="719988" y="2917038"/>
            <a:ext cx="4848225" cy="1095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É uma linguagem de programação de alto nível;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Originalmente chamada de LiveScript;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Porém recebeu o nome de JavaScript por causa da grande fama de Java;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JavaScript = JS = Vanilla JavaScript = ECMAScript;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Criada para deixar as páginas web vivas;</a:t>
            </a:r>
            <a:endParaRPr sz="1800">
              <a:solidFill>
                <a:srgbClr val="EFEFEF"/>
              </a:solidFill>
            </a:endParaRPr>
          </a:p>
        </p:txBody>
      </p:sp>
      <p:sp>
        <p:nvSpPr>
          <p:cNvPr id="153" name="Google Shape;153;p3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JavaScript?</a:t>
            </a:r>
            <a:endParaRPr>
              <a:solidFill>
                <a:srgbClr val="F3F3F3"/>
              </a:solidFill>
            </a:endParaRPr>
          </a:p>
        </p:txBody>
      </p:sp>
      <p:pic>
        <p:nvPicPr>
          <p:cNvPr id="154" name="Google Shape;154;p35"/>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53"/>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Maior que: &gt;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Menor que: &lt;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Maior ou igual: &gt;=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Menor ou igual: &lt;=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Igual: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Diferente: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Idêntico: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83" name="Google Shape;283;p5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 </a:t>
            </a:r>
            <a:r>
              <a:rPr b="0" lang="en"/>
              <a:t>comparações</a:t>
            </a:r>
            <a:endParaRPr b="0">
              <a:solidFill>
                <a:srgbClr val="F3F3F3"/>
              </a:solidFill>
            </a:endParaRPr>
          </a:p>
        </p:txBody>
      </p:sp>
      <p:pic>
        <p:nvPicPr>
          <p:cNvPr id="284" name="Google Shape;284;p53"/>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9" name="Shape 1649"/>
        <p:cNvGrpSpPr/>
        <p:nvPr/>
      </p:nvGrpSpPr>
      <p:grpSpPr>
        <a:xfrm>
          <a:off x="0" y="0"/>
          <a:ext cx="0" cy="0"/>
          <a:chOff x="0" y="0"/>
          <a:chExt cx="0" cy="0"/>
        </a:xfrm>
      </p:grpSpPr>
      <p:sp>
        <p:nvSpPr>
          <p:cNvPr id="1650" name="Google Shape;1650;p23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Operador ?</a:t>
            </a:r>
            <a:endParaRPr/>
          </a:p>
          <a:p>
            <a:pPr indent="0" lvl="0" marL="0" rtl="0" algn="ctr">
              <a:spcBef>
                <a:spcPts val="0"/>
              </a:spcBef>
              <a:spcAft>
                <a:spcPts val="0"/>
              </a:spcAft>
              <a:buNone/>
            </a:pPr>
            <a:r>
              <a:t/>
            </a:r>
            <a:endParaRPr/>
          </a:p>
        </p:txBody>
      </p:sp>
      <p:pic>
        <p:nvPicPr>
          <p:cNvPr id="1651" name="Google Shape;1651;p23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52" name="Google Shape;1652;p233"/>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Faz com que o dígito anterior seja opcional;</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53" name="Google Shape;1653;p233"/>
          <p:cNvPicPr preferRelativeResize="0"/>
          <p:nvPr/>
        </p:nvPicPr>
        <p:blipFill>
          <a:blip r:embed="rId5">
            <a:alphaModFix/>
          </a:blip>
          <a:stretch>
            <a:fillRect/>
          </a:stretch>
        </p:blipFill>
        <p:spPr>
          <a:xfrm>
            <a:off x="720000" y="3166825"/>
            <a:ext cx="3657600" cy="1057275"/>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7" name="Shape 1657"/>
        <p:cNvGrpSpPr/>
        <p:nvPr/>
      </p:nvGrpSpPr>
      <p:grpSpPr>
        <a:xfrm>
          <a:off x="0" y="0"/>
          <a:ext cx="0" cy="0"/>
          <a:chOff x="0" y="0"/>
          <a:chExt cx="0" cy="0"/>
        </a:xfrm>
      </p:grpSpPr>
      <p:sp>
        <p:nvSpPr>
          <p:cNvPr id="1658" name="Google Shape;1658;p23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Ocorrência precisa</a:t>
            </a:r>
            <a:endParaRPr/>
          </a:p>
          <a:p>
            <a:pPr indent="0" lvl="0" marL="0" rtl="0" algn="ctr">
              <a:spcBef>
                <a:spcPts val="0"/>
              </a:spcBef>
              <a:spcAft>
                <a:spcPts val="0"/>
              </a:spcAft>
              <a:buNone/>
            </a:pPr>
            <a:r>
              <a:t/>
            </a:r>
            <a:endParaRPr/>
          </a:p>
        </p:txBody>
      </p:sp>
      <p:pic>
        <p:nvPicPr>
          <p:cNvPr id="1659" name="Google Shape;1659;p23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60" name="Google Shape;1660;p234"/>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Inserir o número de ocorrência entre {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61" name="Google Shape;1661;p234"/>
          <p:cNvPicPr preferRelativeResize="0"/>
          <p:nvPr/>
        </p:nvPicPr>
        <p:blipFill>
          <a:blip r:embed="rId5">
            <a:alphaModFix/>
          </a:blip>
          <a:stretch>
            <a:fillRect/>
          </a:stretch>
        </p:blipFill>
        <p:spPr>
          <a:xfrm>
            <a:off x="719988" y="3057300"/>
            <a:ext cx="4105275" cy="127635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5" name="Shape 1665"/>
        <p:cNvGrpSpPr/>
        <p:nvPr/>
      </p:nvGrpSpPr>
      <p:grpSpPr>
        <a:xfrm>
          <a:off x="0" y="0"/>
          <a:ext cx="0" cy="0"/>
          <a:chOff x="0" y="0"/>
          <a:chExt cx="0" cy="0"/>
        </a:xfrm>
      </p:grpSpPr>
      <p:sp>
        <p:nvSpPr>
          <p:cNvPr id="1666" name="Google Shape;1666;p23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 exec</a:t>
            </a:r>
            <a:endParaRPr/>
          </a:p>
        </p:txBody>
      </p:sp>
      <p:pic>
        <p:nvPicPr>
          <p:cNvPr id="1667" name="Google Shape;1667;p23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68" name="Google Shape;1668;p23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método exec nos retorna um objeto com algumas informações sobre a regex;</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nada for encontrado, retorna null;</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69" name="Google Shape;1669;p235"/>
          <p:cNvPicPr preferRelativeResize="0"/>
          <p:nvPr/>
        </p:nvPicPr>
        <p:blipFill>
          <a:blip r:embed="rId5">
            <a:alphaModFix/>
          </a:blip>
          <a:stretch>
            <a:fillRect/>
          </a:stretch>
        </p:blipFill>
        <p:spPr>
          <a:xfrm>
            <a:off x="719988" y="3190650"/>
            <a:ext cx="3876675" cy="10096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3" name="Shape 1673"/>
        <p:cNvGrpSpPr/>
        <p:nvPr/>
      </p:nvGrpSpPr>
      <p:grpSpPr>
        <a:xfrm>
          <a:off x="0" y="0"/>
          <a:ext cx="0" cy="0"/>
          <a:chOff x="0" y="0"/>
          <a:chExt cx="0" cy="0"/>
        </a:xfrm>
      </p:grpSpPr>
      <p:sp>
        <p:nvSpPr>
          <p:cNvPr id="1674" name="Google Shape;1674;p23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 match</a:t>
            </a:r>
            <a:endParaRPr/>
          </a:p>
        </p:txBody>
      </p:sp>
      <p:pic>
        <p:nvPicPr>
          <p:cNvPr id="1675" name="Google Shape;1675;p23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76" name="Google Shape;1676;p236"/>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método match funciona de forma similar ao exec;</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77" name="Google Shape;1677;p236"/>
          <p:cNvPicPr preferRelativeResize="0"/>
          <p:nvPr/>
        </p:nvPicPr>
        <p:blipFill>
          <a:blip r:embed="rId5">
            <a:alphaModFix/>
          </a:blip>
          <a:stretch>
            <a:fillRect/>
          </a:stretch>
        </p:blipFill>
        <p:spPr>
          <a:xfrm>
            <a:off x="720000" y="3387800"/>
            <a:ext cx="2837087" cy="61535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1" name="Shape 1681"/>
        <p:cNvGrpSpPr/>
        <p:nvPr/>
      </p:nvGrpSpPr>
      <p:grpSpPr>
        <a:xfrm>
          <a:off x="0" y="0"/>
          <a:ext cx="0" cy="0"/>
          <a:chOff x="0" y="0"/>
          <a:chExt cx="0" cy="0"/>
        </a:xfrm>
      </p:grpSpPr>
      <p:sp>
        <p:nvSpPr>
          <p:cNvPr id="1682" name="Google Shape;1682;p23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Choice pattern</a:t>
            </a:r>
            <a:endParaRPr/>
          </a:p>
        </p:txBody>
      </p:sp>
      <p:pic>
        <p:nvPicPr>
          <p:cNvPr id="1683" name="Google Shape;1683;p23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84" name="Google Shape;1684;p237"/>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colocar uma instrução na regex que funciona como um || (or) das condicionais;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85" name="Google Shape;1685;p237"/>
          <p:cNvPicPr preferRelativeResize="0"/>
          <p:nvPr/>
        </p:nvPicPr>
        <p:blipFill>
          <a:blip r:embed="rId5">
            <a:alphaModFix/>
          </a:blip>
          <a:stretch>
            <a:fillRect/>
          </a:stretch>
        </p:blipFill>
        <p:spPr>
          <a:xfrm>
            <a:off x="719988" y="3176350"/>
            <a:ext cx="4257675" cy="1038225"/>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9" name="Shape 1689"/>
        <p:cNvGrpSpPr/>
        <p:nvPr/>
      </p:nvGrpSpPr>
      <p:grpSpPr>
        <a:xfrm>
          <a:off x="0" y="0"/>
          <a:ext cx="0" cy="0"/>
          <a:chOff x="0" y="0"/>
          <a:chExt cx="0" cy="0"/>
        </a:xfrm>
      </p:grpSpPr>
      <p:sp>
        <p:nvSpPr>
          <p:cNvPr id="1690" name="Google Shape;1690;p23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 prática: validando um domínio</a:t>
            </a:r>
            <a:endParaRPr/>
          </a:p>
        </p:txBody>
      </p:sp>
      <p:pic>
        <p:nvPicPr>
          <p:cNvPr id="1691" name="Google Shape;1691;p23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92" name="Google Shape;1692;p238"/>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Da seguinte forma, podemos validar um domínio: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93" name="Google Shape;1693;p238"/>
          <p:cNvPicPr preferRelativeResize="0"/>
          <p:nvPr/>
        </p:nvPicPr>
        <p:blipFill>
          <a:blip r:embed="rId5">
            <a:alphaModFix/>
          </a:blip>
          <a:stretch>
            <a:fillRect/>
          </a:stretch>
        </p:blipFill>
        <p:spPr>
          <a:xfrm>
            <a:off x="720000" y="3066825"/>
            <a:ext cx="5295900" cy="125730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7" name="Shape 1697"/>
        <p:cNvGrpSpPr/>
        <p:nvPr/>
      </p:nvGrpSpPr>
      <p:grpSpPr>
        <a:xfrm>
          <a:off x="0" y="0"/>
          <a:ext cx="0" cy="0"/>
          <a:chOff x="0" y="0"/>
          <a:chExt cx="0" cy="0"/>
        </a:xfrm>
      </p:grpSpPr>
      <p:sp>
        <p:nvSpPr>
          <p:cNvPr id="1698" name="Google Shape;1698;p23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 prática: validando e-mail</a:t>
            </a:r>
            <a:endParaRPr/>
          </a:p>
        </p:txBody>
      </p:sp>
      <p:pic>
        <p:nvPicPr>
          <p:cNvPr id="1699" name="Google Shape;1699;p23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00" name="Google Shape;1700;p239"/>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Da seguinte forma, podemos validar um e-mail:</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701" name="Google Shape;1701;p239"/>
          <p:cNvPicPr preferRelativeResize="0"/>
          <p:nvPr/>
        </p:nvPicPr>
        <p:blipFill>
          <a:blip r:embed="rId5">
            <a:alphaModFix/>
          </a:blip>
          <a:stretch>
            <a:fillRect/>
          </a:stretch>
        </p:blipFill>
        <p:spPr>
          <a:xfrm>
            <a:off x="626288" y="3062050"/>
            <a:ext cx="5248275" cy="1266825"/>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5" name="Shape 1705"/>
        <p:cNvGrpSpPr/>
        <p:nvPr/>
      </p:nvGrpSpPr>
      <p:grpSpPr>
        <a:xfrm>
          <a:off x="0" y="0"/>
          <a:ext cx="0" cy="0"/>
          <a:chOff x="0" y="0"/>
          <a:chExt cx="0" cy="0"/>
        </a:xfrm>
      </p:grpSpPr>
      <p:sp>
        <p:nvSpPr>
          <p:cNvPr id="1706" name="Google Shape;1706;p24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 prática: validando data de nascimento</a:t>
            </a:r>
            <a:endParaRPr/>
          </a:p>
        </p:txBody>
      </p:sp>
      <p:pic>
        <p:nvPicPr>
          <p:cNvPr id="1707" name="Google Shape;1707;p24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08" name="Google Shape;1708;p240"/>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Da seguinte forma, podemos validar uma data de nascimento: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709" name="Google Shape;1709;p240"/>
          <p:cNvPicPr preferRelativeResize="0"/>
          <p:nvPr/>
        </p:nvPicPr>
        <p:blipFill>
          <a:blip r:embed="rId5">
            <a:alphaModFix/>
          </a:blip>
          <a:stretch>
            <a:fillRect/>
          </a:stretch>
        </p:blipFill>
        <p:spPr>
          <a:xfrm>
            <a:off x="500675" y="2976325"/>
            <a:ext cx="5467350" cy="1438275"/>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3" name="Shape 1713"/>
        <p:cNvGrpSpPr/>
        <p:nvPr/>
      </p:nvGrpSpPr>
      <p:grpSpPr>
        <a:xfrm>
          <a:off x="0" y="0"/>
          <a:ext cx="0" cy="0"/>
          <a:chOff x="0" y="0"/>
          <a:chExt cx="0" cy="0"/>
        </a:xfrm>
      </p:grpSpPr>
      <p:sp>
        <p:nvSpPr>
          <p:cNvPr id="1714" name="Google Shape;1714;p241"/>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Expressões regulares</a:t>
            </a:r>
            <a:endParaRPr sz="55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1715" name="Google Shape;1715;p241"/>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a:t>
            </a:r>
            <a:endParaRPr/>
          </a:p>
        </p:txBody>
      </p:sp>
      <p:cxnSp>
        <p:nvCxnSpPr>
          <p:cNvPr id="1716" name="Google Shape;1716;p241"/>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717" name="Google Shape;1717;p241"/>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1" name="Shape 1721"/>
        <p:cNvGrpSpPr/>
        <p:nvPr/>
      </p:nvGrpSpPr>
      <p:grpSpPr>
        <a:xfrm>
          <a:off x="0" y="0"/>
          <a:ext cx="0" cy="0"/>
          <a:chOff x="0" y="0"/>
          <a:chExt cx="0" cy="0"/>
        </a:xfrm>
      </p:grpSpPr>
      <p:sp>
        <p:nvSpPr>
          <p:cNvPr id="1722" name="Google Shape;1722;p242"/>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723" name="Google Shape;1723;p242"/>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a:t>
            </a:r>
            <a:endParaRPr/>
          </a:p>
        </p:txBody>
      </p:sp>
      <p:cxnSp>
        <p:nvCxnSpPr>
          <p:cNvPr id="1724" name="Google Shape;1724;p242"/>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725" name="Google Shape;1725;p242"/>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expressões regulares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54"/>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meio de uma comparação resultam em um Boolean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&amp;&amp; - and -&gt; para ser true, os dois ‘lados’ da comparação precisam ser true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 or -&gt; para ser true, basta um dos ‘lados’ da comparação ser true;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 not -&gt; inverter os valores (true vira false);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90" name="Google Shape;290;p5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 </a:t>
            </a:r>
            <a:r>
              <a:rPr b="0" lang="en"/>
              <a:t>operadores lógicos</a:t>
            </a:r>
            <a:endParaRPr b="0">
              <a:solidFill>
                <a:srgbClr val="F3F3F3"/>
              </a:solidFill>
            </a:endParaRPr>
          </a:p>
        </p:txBody>
      </p:sp>
      <p:pic>
        <p:nvPicPr>
          <p:cNvPr id="291" name="Google Shape;291;p54"/>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9" name="Shape 1729"/>
        <p:cNvGrpSpPr/>
        <p:nvPr/>
      </p:nvGrpSpPr>
      <p:grpSpPr>
        <a:xfrm>
          <a:off x="0" y="0"/>
          <a:ext cx="0" cy="0"/>
          <a:chOff x="0" y="0"/>
          <a:chExt cx="0" cy="0"/>
        </a:xfrm>
      </p:grpSpPr>
      <p:sp>
        <p:nvSpPr>
          <p:cNvPr id="1730" name="Google Shape;1730;p24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01</a:t>
            </a:r>
            <a:endParaRPr>
              <a:solidFill>
                <a:srgbClr val="F3F3F3"/>
              </a:solidFill>
            </a:endParaRPr>
          </a:p>
        </p:txBody>
      </p:sp>
      <p:pic>
        <p:nvPicPr>
          <p:cNvPr id="1731" name="Google Shape;1731;p24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32" name="Google Shape;1732;p243"/>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regex que aceite só letras maiúsculas;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6" name="Shape 1736"/>
        <p:cNvGrpSpPr/>
        <p:nvPr/>
      </p:nvGrpSpPr>
      <p:grpSpPr>
        <a:xfrm>
          <a:off x="0" y="0"/>
          <a:ext cx="0" cy="0"/>
          <a:chOff x="0" y="0"/>
          <a:chExt cx="0" cy="0"/>
        </a:xfrm>
      </p:grpSpPr>
      <p:sp>
        <p:nvSpPr>
          <p:cNvPr id="1737" name="Google Shape;1737;p24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02</a:t>
            </a:r>
            <a:endParaRPr>
              <a:solidFill>
                <a:srgbClr val="F3F3F3"/>
              </a:solidFill>
            </a:endParaRPr>
          </a:p>
        </p:txBody>
      </p:sp>
      <p:pic>
        <p:nvPicPr>
          <p:cNvPr id="1738" name="Google Shape;1738;p24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39" name="Google Shape;1739;p244"/>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regex que só aceite strings terminadas com ID;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3" name="Shape 1743"/>
        <p:cNvGrpSpPr/>
        <p:nvPr/>
      </p:nvGrpSpPr>
      <p:grpSpPr>
        <a:xfrm>
          <a:off x="0" y="0"/>
          <a:ext cx="0" cy="0"/>
          <a:chOff x="0" y="0"/>
          <a:chExt cx="0" cy="0"/>
        </a:xfrm>
      </p:grpSpPr>
      <p:sp>
        <p:nvSpPr>
          <p:cNvPr id="1744" name="Google Shape;1744;p24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03</a:t>
            </a:r>
            <a:endParaRPr>
              <a:solidFill>
                <a:srgbClr val="F3F3F3"/>
              </a:solidFill>
            </a:endParaRPr>
          </a:p>
        </p:txBody>
      </p:sp>
      <p:pic>
        <p:nvPicPr>
          <p:cNvPr id="1745" name="Google Shape;1745;p24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46" name="Google Shape;1746;p245"/>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regex que aceite a seguinte expressão “Marca: nomeDaMarca”;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Onde nomeDaMarca pode variar para Nike, Adidas, Puma, Asics;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0" name="Shape 1750"/>
        <p:cNvGrpSpPr/>
        <p:nvPr/>
      </p:nvGrpSpPr>
      <p:grpSpPr>
        <a:xfrm>
          <a:off x="0" y="0"/>
          <a:ext cx="0" cy="0"/>
          <a:chOff x="0" y="0"/>
          <a:chExt cx="0" cy="0"/>
        </a:xfrm>
      </p:grpSpPr>
      <p:sp>
        <p:nvSpPr>
          <p:cNvPr id="1751" name="Google Shape;1751;p24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04</a:t>
            </a:r>
            <a:endParaRPr>
              <a:solidFill>
                <a:srgbClr val="F3F3F3"/>
              </a:solidFill>
            </a:endParaRPr>
          </a:p>
        </p:txBody>
      </p:sp>
      <p:pic>
        <p:nvPicPr>
          <p:cNvPr id="1752" name="Google Shape;1752;p24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53" name="Google Shape;1753;p246"/>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regex que valide endereços de IP;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127.0.0.1</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7" name="Shape 1757"/>
        <p:cNvGrpSpPr/>
        <p:nvPr/>
      </p:nvGrpSpPr>
      <p:grpSpPr>
        <a:xfrm>
          <a:off x="0" y="0"/>
          <a:ext cx="0" cy="0"/>
          <a:chOff x="0" y="0"/>
          <a:chExt cx="0" cy="0"/>
        </a:xfrm>
      </p:grpSpPr>
      <p:sp>
        <p:nvSpPr>
          <p:cNvPr id="1758" name="Google Shape;1758;p24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05</a:t>
            </a:r>
            <a:endParaRPr>
              <a:solidFill>
                <a:srgbClr val="F3F3F3"/>
              </a:solidFill>
            </a:endParaRPr>
          </a:p>
        </p:txBody>
      </p:sp>
      <p:pic>
        <p:nvPicPr>
          <p:cNvPr id="1759" name="Google Shape;1759;p24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60" name="Google Shape;1760;p24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regex que valide nome de usuários no sistema;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Aceita letras de a-z, _ e - , números de 0-9, mínimo de 3 caracteres e máximo de 16;</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4" name="Shape 1764"/>
        <p:cNvGrpSpPr/>
        <p:nvPr/>
      </p:nvGrpSpPr>
      <p:grpSpPr>
        <a:xfrm>
          <a:off x="0" y="0"/>
          <a:ext cx="0" cy="0"/>
          <a:chOff x="0" y="0"/>
          <a:chExt cx="0" cy="0"/>
        </a:xfrm>
      </p:grpSpPr>
      <p:sp>
        <p:nvSpPr>
          <p:cNvPr id="1765" name="Google Shape;1765;p248"/>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766" name="Google Shape;1766;p248"/>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a:t>
            </a:r>
            <a:endParaRPr/>
          </a:p>
        </p:txBody>
      </p:sp>
      <p:cxnSp>
        <p:nvCxnSpPr>
          <p:cNvPr id="1767" name="Google Shape;1767;p248"/>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768" name="Google Shape;1768;p248"/>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2" name="Shape 1772"/>
        <p:cNvGrpSpPr/>
        <p:nvPr/>
      </p:nvGrpSpPr>
      <p:grpSpPr>
        <a:xfrm>
          <a:off x="0" y="0"/>
          <a:ext cx="0" cy="0"/>
          <a:chOff x="0" y="0"/>
          <a:chExt cx="0" cy="0"/>
        </a:xfrm>
      </p:grpSpPr>
      <p:sp>
        <p:nvSpPr>
          <p:cNvPr id="1773" name="Google Shape;1773;p249"/>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Programação</a:t>
            </a:r>
            <a:endParaRPr sz="5500">
              <a:solidFill>
                <a:schemeClr val="lt2"/>
              </a:solidFill>
            </a:endParaRPr>
          </a:p>
          <a:p>
            <a:pPr indent="0" lvl="0" marL="0" rtl="0" algn="r">
              <a:spcBef>
                <a:spcPts val="0"/>
              </a:spcBef>
              <a:spcAft>
                <a:spcPts val="0"/>
              </a:spcAft>
              <a:buNone/>
            </a:pPr>
            <a:r>
              <a:rPr lang="en" sz="5500">
                <a:solidFill>
                  <a:schemeClr val="lt2"/>
                </a:solidFill>
              </a:rPr>
              <a:t>Assíncrona</a:t>
            </a:r>
            <a:endParaRPr sz="5500">
              <a:solidFill>
                <a:schemeClr val="lt2"/>
              </a:solidFill>
            </a:endParaRPr>
          </a:p>
        </p:txBody>
      </p:sp>
      <p:sp>
        <p:nvSpPr>
          <p:cNvPr id="1774" name="Google Shape;1774;p249"/>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a:t>
            </a:r>
            <a:endParaRPr/>
          </a:p>
        </p:txBody>
      </p:sp>
      <p:cxnSp>
        <p:nvCxnSpPr>
          <p:cNvPr id="1775" name="Google Shape;1775;p249"/>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776" name="Google Shape;1776;p249"/>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como programar de forma assíncrona no JS</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0" name="Shape 1780"/>
        <p:cNvGrpSpPr/>
        <p:nvPr/>
      </p:nvGrpSpPr>
      <p:grpSpPr>
        <a:xfrm>
          <a:off x="0" y="0"/>
          <a:ext cx="0" cy="0"/>
          <a:chOff x="0" y="0"/>
          <a:chExt cx="0" cy="0"/>
        </a:xfrm>
      </p:grpSpPr>
      <p:sp>
        <p:nvSpPr>
          <p:cNvPr id="1781" name="Google Shape;1781;p25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programação assíncrona?</a:t>
            </a:r>
            <a:endParaRPr/>
          </a:p>
        </p:txBody>
      </p:sp>
      <p:pic>
        <p:nvPicPr>
          <p:cNvPr id="1782" name="Google Shape;1782;p25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83" name="Google Shape;1783;p250"/>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Até agora programamos de uma maneira que uma ação acontecia após a outra;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programação assíncrona trabalha nesta questão, ações podem ser executadas ao tempo todo sem uma ‘fila’;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Um exemplo: </a:t>
            </a:r>
            <a:r>
              <a:rPr lang="en" sz="1800">
                <a:solidFill>
                  <a:srgbClr val="EFEFEF"/>
                </a:solidFill>
              </a:rPr>
              <a:t>usuário está no checkout, manda salvar seu endereço na conta, mas pode prosseguir para a finalização sem recarregar         a página, pois adicionar endereço ocorre de forma assíncrona;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7" name="Shape 1787"/>
        <p:cNvGrpSpPr/>
        <p:nvPr/>
      </p:nvGrpSpPr>
      <p:grpSpPr>
        <a:xfrm>
          <a:off x="0" y="0"/>
          <a:ext cx="0" cy="0"/>
          <a:chOff x="0" y="0"/>
          <a:chExt cx="0" cy="0"/>
        </a:xfrm>
      </p:grpSpPr>
      <p:sp>
        <p:nvSpPr>
          <p:cNvPr id="1788" name="Google Shape;1788;p25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Callbacks</a:t>
            </a:r>
            <a:endParaRPr/>
          </a:p>
        </p:txBody>
      </p:sp>
      <p:pic>
        <p:nvPicPr>
          <p:cNvPr id="1789" name="Google Shape;1789;p25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90" name="Google Shape;1790;p25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das vertentes a prog. Assíncrona é fazer ações que aconteçam depois de um tempo por meio de callbacks;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Callback é uma função que faz uma ação após algum acontecimento no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realizar um callback com a função setTimeout, veja: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791" name="Google Shape;1791;p251"/>
          <p:cNvPicPr preferRelativeResize="0"/>
          <p:nvPr/>
        </p:nvPicPr>
        <p:blipFill>
          <a:blip r:embed="rId5">
            <a:alphaModFix/>
          </a:blip>
          <a:stretch>
            <a:fillRect/>
          </a:stretch>
        </p:blipFill>
        <p:spPr>
          <a:xfrm>
            <a:off x="719988" y="2962050"/>
            <a:ext cx="4048125" cy="146685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5" name="Shape 1795"/>
        <p:cNvGrpSpPr/>
        <p:nvPr/>
      </p:nvGrpSpPr>
      <p:grpSpPr>
        <a:xfrm>
          <a:off x="0" y="0"/>
          <a:ext cx="0" cy="0"/>
          <a:chOff x="0" y="0"/>
          <a:chExt cx="0" cy="0"/>
        </a:xfrm>
      </p:grpSpPr>
      <p:sp>
        <p:nvSpPr>
          <p:cNvPr id="1796" name="Google Shape;1796;p25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Promises</a:t>
            </a:r>
            <a:endParaRPr/>
          </a:p>
        </p:txBody>
      </p:sp>
      <p:pic>
        <p:nvPicPr>
          <p:cNvPr id="1797" name="Google Shape;1797;p25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98" name="Google Shape;1798;p252"/>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As promises são ações assíncronas que podem produzir um valor em algum momento no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forma de dizer a linguagem que um valor pode estar presente em um futuro do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objeto das promises é Promise, resolve é o método que resolve uma Promise, o then é o que faz ela poder ser executada em um ponto futuro;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799" name="Google Shape;1799;p252"/>
          <p:cNvPicPr preferRelativeResize="0"/>
          <p:nvPr/>
        </p:nvPicPr>
        <p:blipFill>
          <a:blip r:embed="rId5">
            <a:alphaModFix/>
          </a:blip>
          <a:stretch>
            <a:fillRect/>
          </a:stretch>
        </p:blipFill>
        <p:spPr>
          <a:xfrm>
            <a:off x="719988" y="3725575"/>
            <a:ext cx="5400675" cy="1133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55"/>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&amp;&amp; - and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 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 not</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97" name="Google Shape;297;p5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 </a:t>
            </a:r>
            <a:r>
              <a:rPr b="0" lang="en"/>
              <a:t>operadores lógicos</a:t>
            </a:r>
            <a:endParaRPr b="0">
              <a:solidFill>
                <a:srgbClr val="F3F3F3"/>
              </a:solidFill>
            </a:endParaRPr>
          </a:p>
        </p:txBody>
      </p:sp>
      <p:pic>
        <p:nvPicPr>
          <p:cNvPr id="298" name="Google Shape;298;p55"/>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299" name="Google Shape;299;p55"/>
          <p:cNvPicPr preferRelativeResize="0"/>
          <p:nvPr/>
        </p:nvPicPr>
        <p:blipFill>
          <a:blip r:embed="rId5">
            <a:alphaModFix/>
          </a:blip>
          <a:stretch>
            <a:fillRect/>
          </a:stretch>
        </p:blipFill>
        <p:spPr>
          <a:xfrm>
            <a:off x="2286100" y="2364475"/>
            <a:ext cx="4572000" cy="2266950"/>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3" name="Shape 1803"/>
        <p:cNvGrpSpPr/>
        <p:nvPr/>
      </p:nvGrpSpPr>
      <p:grpSpPr>
        <a:xfrm>
          <a:off x="0" y="0"/>
          <a:ext cx="0" cy="0"/>
          <a:chOff x="0" y="0"/>
          <a:chExt cx="0" cy="0"/>
        </a:xfrm>
      </p:grpSpPr>
      <p:sp>
        <p:nvSpPr>
          <p:cNvPr id="1804" name="Google Shape;1804;p25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Falha nas Promises</a:t>
            </a:r>
            <a:endParaRPr/>
          </a:p>
        </p:txBody>
      </p:sp>
      <p:pic>
        <p:nvPicPr>
          <p:cNvPr id="1805" name="Google Shape;1805;p25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06" name="Google Shape;1806;p253"/>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Promise pode falhar, podemos reter esse erro com um método chamado catch;</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ele podemos exibir o erro no console, por exemplo, e fazer o debug no código;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07" name="Google Shape;1807;p253"/>
          <p:cNvPicPr preferRelativeResize="0"/>
          <p:nvPr/>
        </p:nvPicPr>
        <p:blipFill>
          <a:blip r:embed="rId5">
            <a:alphaModFix/>
          </a:blip>
          <a:stretch>
            <a:fillRect/>
          </a:stretch>
        </p:blipFill>
        <p:spPr>
          <a:xfrm>
            <a:off x="569100" y="3128725"/>
            <a:ext cx="6553200" cy="1133475"/>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1" name="Shape 1811"/>
        <p:cNvGrpSpPr/>
        <p:nvPr/>
      </p:nvGrpSpPr>
      <p:grpSpPr>
        <a:xfrm>
          <a:off x="0" y="0"/>
          <a:ext cx="0" cy="0"/>
          <a:chOff x="0" y="0"/>
          <a:chExt cx="0" cy="0"/>
        </a:xfrm>
      </p:grpSpPr>
      <p:sp>
        <p:nvSpPr>
          <p:cNvPr id="1812" name="Google Shape;1812;p25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Rejeitando Promises</a:t>
            </a:r>
            <a:endParaRPr/>
          </a:p>
        </p:txBody>
      </p:sp>
      <p:pic>
        <p:nvPicPr>
          <p:cNvPr id="1813" name="Google Shape;1813;p25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14" name="Google Shape;1814;p254"/>
          <p:cNvSpPr txBox="1"/>
          <p:nvPr>
            <p:ph idx="1" type="body"/>
          </p:nvPr>
        </p:nvSpPr>
        <p:spPr>
          <a:xfrm>
            <a:off x="500675" y="7355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do resolve, há o metodo reject;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é quando determinada lógica não satisfaz nosso programa, então podemos ir para outra com o reject, em vez do resolve;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Resolve e reject terminam a Promise, ou seja, não podemos chamar mais o then, por exemplo;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15" name="Google Shape;1815;p254"/>
          <p:cNvPicPr preferRelativeResize="0"/>
          <p:nvPr/>
        </p:nvPicPr>
        <p:blipFill>
          <a:blip r:embed="rId5">
            <a:alphaModFix/>
          </a:blip>
          <a:stretch>
            <a:fillRect/>
          </a:stretch>
        </p:blipFill>
        <p:spPr>
          <a:xfrm>
            <a:off x="720000" y="2800138"/>
            <a:ext cx="4476750" cy="2219325"/>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9" name="Shape 1819"/>
        <p:cNvGrpSpPr/>
        <p:nvPr/>
      </p:nvGrpSpPr>
      <p:grpSpPr>
        <a:xfrm>
          <a:off x="0" y="0"/>
          <a:ext cx="0" cy="0"/>
          <a:chOff x="0" y="0"/>
          <a:chExt cx="0" cy="0"/>
        </a:xfrm>
      </p:grpSpPr>
      <p:sp>
        <p:nvSpPr>
          <p:cNvPr id="1820" name="Google Shape;1820;p25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Resolvendo várias Promises</a:t>
            </a:r>
            <a:endParaRPr/>
          </a:p>
        </p:txBody>
      </p:sp>
      <p:pic>
        <p:nvPicPr>
          <p:cNvPr id="1821" name="Google Shape;1821;p25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22" name="Google Shape;1822;p25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o método all, podemos resolver várias promessas de uma vez só;</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passamos elas por array e quando a última for resolvida, receberemos a resposta;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23" name="Google Shape;1823;p255"/>
          <p:cNvPicPr preferRelativeResize="0"/>
          <p:nvPr/>
        </p:nvPicPr>
        <p:blipFill>
          <a:blip r:embed="rId5">
            <a:alphaModFix/>
          </a:blip>
          <a:stretch>
            <a:fillRect/>
          </a:stretch>
        </p:blipFill>
        <p:spPr>
          <a:xfrm>
            <a:off x="500663" y="2500088"/>
            <a:ext cx="5629275" cy="2390775"/>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7" name="Shape 1827"/>
        <p:cNvGrpSpPr/>
        <p:nvPr/>
      </p:nvGrpSpPr>
      <p:grpSpPr>
        <a:xfrm>
          <a:off x="0" y="0"/>
          <a:ext cx="0" cy="0"/>
          <a:chOff x="0" y="0"/>
          <a:chExt cx="0" cy="0"/>
        </a:xfrm>
      </p:grpSpPr>
      <p:sp>
        <p:nvSpPr>
          <p:cNvPr id="1828" name="Google Shape;1828;p25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Async functions</a:t>
            </a:r>
            <a:endParaRPr/>
          </a:p>
        </p:txBody>
      </p:sp>
      <p:pic>
        <p:nvPicPr>
          <p:cNvPr id="1829" name="Google Shape;1829;p25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30" name="Google Shape;1830;p256"/>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funções assíncronas com a palavra reservada async;</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Elas retornam uma Promise;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retornar algo, a promessa é resolvida, se der alguma exception a promessa é rejeitada;</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31" name="Google Shape;1831;p256"/>
          <p:cNvPicPr preferRelativeResize="0"/>
          <p:nvPr/>
        </p:nvPicPr>
        <p:blipFill>
          <a:blip r:embed="rId5">
            <a:alphaModFix/>
          </a:blip>
          <a:stretch>
            <a:fillRect/>
          </a:stretch>
        </p:blipFill>
        <p:spPr>
          <a:xfrm>
            <a:off x="720000" y="3009675"/>
            <a:ext cx="3181350" cy="137160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5" name="Shape 1835"/>
        <p:cNvGrpSpPr/>
        <p:nvPr/>
      </p:nvGrpSpPr>
      <p:grpSpPr>
        <a:xfrm>
          <a:off x="0" y="0"/>
          <a:ext cx="0" cy="0"/>
          <a:chOff x="0" y="0"/>
          <a:chExt cx="0" cy="0"/>
        </a:xfrm>
      </p:grpSpPr>
      <p:sp>
        <p:nvSpPr>
          <p:cNvPr id="1836" name="Google Shape;1836;p25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Await</a:t>
            </a:r>
            <a:endParaRPr/>
          </a:p>
        </p:txBody>
      </p:sp>
      <p:pic>
        <p:nvPicPr>
          <p:cNvPr id="1837" name="Google Shape;1837;p25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38" name="Google Shape;1838;p257"/>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Nas async functions, podemos determinar uma instrução await;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vai esperar uma promise ser resolvida, para apresentar os resultados;</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39" name="Google Shape;1839;p257"/>
          <p:cNvPicPr preferRelativeResize="0"/>
          <p:nvPr/>
        </p:nvPicPr>
        <p:blipFill>
          <a:blip r:embed="rId5">
            <a:alphaModFix/>
          </a:blip>
          <a:stretch>
            <a:fillRect/>
          </a:stretch>
        </p:blipFill>
        <p:spPr>
          <a:xfrm>
            <a:off x="2401400" y="1683149"/>
            <a:ext cx="4148025" cy="332380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3" name="Shape 1843"/>
        <p:cNvGrpSpPr/>
        <p:nvPr/>
      </p:nvGrpSpPr>
      <p:grpSpPr>
        <a:xfrm>
          <a:off x="0" y="0"/>
          <a:ext cx="0" cy="0"/>
          <a:chOff x="0" y="0"/>
          <a:chExt cx="0" cy="0"/>
        </a:xfrm>
      </p:grpSpPr>
      <p:sp>
        <p:nvSpPr>
          <p:cNvPr id="1844" name="Google Shape;1844;p25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Generators</a:t>
            </a:r>
            <a:endParaRPr/>
          </a:p>
        </p:txBody>
      </p:sp>
      <p:pic>
        <p:nvPicPr>
          <p:cNvPr id="1845" name="Google Shape;1845;p25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46" name="Google Shape;1846;p258"/>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Generators funcionam semelhantes as Promises;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Onde ações podem ser pausadas e continuadas depois;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Caracterizados pelo function* e yield, veja: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yield pode salvar o estado da variável;</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47" name="Google Shape;1847;p258"/>
          <p:cNvPicPr preferRelativeResize="0"/>
          <p:nvPr/>
        </p:nvPicPr>
        <p:blipFill>
          <a:blip r:embed="rId5">
            <a:alphaModFix/>
          </a:blip>
          <a:stretch>
            <a:fillRect/>
          </a:stretch>
        </p:blipFill>
        <p:spPr>
          <a:xfrm>
            <a:off x="757122" y="2531900"/>
            <a:ext cx="3582127" cy="2506600"/>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1" name="Shape 1851"/>
        <p:cNvGrpSpPr/>
        <p:nvPr/>
      </p:nvGrpSpPr>
      <p:grpSpPr>
        <a:xfrm>
          <a:off x="0" y="0"/>
          <a:ext cx="0" cy="0"/>
          <a:chOff x="0" y="0"/>
          <a:chExt cx="0" cy="0"/>
        </a:xfrm>
      </p:grpSpPr>
      <p:sp>
        <p:nvSpPr>
          <p:cNvPr id="1852" name="Google Shape;1852;p259"/>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Programação</a:t>
            </a:r>
            <a:endParaRPr sz="5500">
              <a:solidFill>
                <a:schemeClr val="lt2"/>
              </a:solidFill>
            </a:endParaRPr>
          </a:p>
          <a:p>
            <a:pPr indent="0" lvl="0" marL="0" rtl="0" algn="r">
              <a:spcBef>
                <a:spcPts val="0"/>
              </a:spcBef>
              <a:spcAft>
                <a:spcPts val="0"/>
              </a:spcAft>
              <a:buNone/>
            </a:pPr>
            <a:r>
              <a:rPr lang="en" sz="5500">
                <a:solidFill>
                  <a:schemeClr val="lt2"/>
                </a:solidFill>
              </a:rPr>
              <a:t>Assíncrona</a:t>
            </a:r>
            <a:endParaRPr sz="55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1853" name="Google Shape;1853;p259"/>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a:t>
            </a:r>
            <a:endParaRPr/>
          </a:p>
        </p:txBody>
      </p:sp>
      <p:cxnSp>
        <p:nvCxnSpPr>
          <p:cNvPr id="1854" name="Google Shape;1854;p259"/>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855" name="Google Shape;1855;p259"/>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9" name="Shape 1859"/>
        <p:cNvGrpSpPr/>
        <p:nvPr/>
      </p:nvGrpSpPr>
      <p:grpSpPr>
        <a:xfrm>
          <a:off x="0" y="0"/>
          <a:ext cx="0" cy="0"/>
          <a:chOff x="0" y="0"/>
          <a:chExt cx="0" cy="0"/>
        </a:xfrm>
      </p:grpSpPr>
      <p:sp>
        <p:nvSpPr>
          <p:cNvPr id="1860" name="Google Shape;1860;p260"/>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JavaScript   no navegador</a:t>
            </a:r>
            <a:endParaRPr sz="5300">
              <a:solidFill>
                <a:schemeClr val="lt2"/>
              </a:solidFill>
            </a:endParaRPr>
          </a:p>
        </p:txBody>
      </p:sp>
      <p:sp>
        <p:nvSpPr>
          <p:cNvPr id="1861" name="Google Shape;1861;p260"/>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16</a:t>
            </a:r>
            <a:endParaRPr/>
          </a:p>
        </p:txBody>
      </p:sp>
      <p:cxnSp>
        <p:nvCxnSpPr>
          <p:cNvPr id="1862" name="Google Shape;1862;p260"/>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863" name="Google Shape;1863;p260"/>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como o JS interage com o browser e como aplicar ele em uma página web</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7" name="Shape 1867"/>
        <p:cNvGrpSpPr/>
        <p:nvPr/>
      </p:nvGrpSpPr>
      <p:grpSpPr>
        <a:xfrm>
          <a:off x="0" y="0"/>
          <a:ext cx="0" cy="0"/>
          <a:chOff x="0" y="0"/>
          <a:chExt cx="0" cy="0"/>
        </a:xfrm>
      </p:grpSpPr>
      <p:sp>
        <p:nvSpPr>
          <p:cNvPr id="1868" name="Google Shape;1868;p26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web: Protocolos</a:t>
            </a:r>
            <a:endParaRPr/>
          </a:p>
        </p:txBody>
      </p:sp>
      <p:pic>
        <p:nvPicPr>
          <p:cNvPr id="1869" name="Google Shape;1869;p26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70" name="Google Shape;1870;p26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protocolo é uma forma de comunicação entre computadores através da rede;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a:t>
            </a:r>
            <a:r>
              <a:rPr b="1" lang="en" sz="1800">
                <a:solidFill>
                  <a:srgbClr val="EFEFEF"/>
                </a:solidFill>
                <a:latin typeface="Fira Sans Condensed"/>
                <a:ea typeface="Fira Sans Condensed"/>
                <a:cs typeface="Fira Sans Condensed"/>
                <a:sym typeface="Fira Sans Condensed"/>
              </a:rPr>
              <a:t>HTTP</a:t>
            </a:r>
            <a:r>
              <a:rPr lang="en" sz="1800">
                <a:solidFill>
                  <a:srgbClr val="EFEFEF"/>
                </a:solidFill>
              </a:rPr>
              <a:t>, serve para nós solicitarmos arquivos, imagens e etc (Hyper Text Transfer Protocol);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Entramos em sites graças ao protocolo HTTP;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SMTP</a:t>
            </a:r>
            <a:r>
              <a:rPr lang="en" sz="1800">
                <a:solidFill>
                  <a:srgbClr val="EFEFEF"/>
                </a:solidFill>
              </a:rPr>
              <a:t> = protocolos para enviar e-mail;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TCP</a:t>
            </a:r>
            <a:r>
              <a:rPr lang="en" sz="1800">
                <a:solidFill>
                  <a:srgbClr val="EFEFEF"/>
                </a:solidFill>
              </a:rPr>
              <a:t> = protocolo de transferência;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4" name="Shape 1874"/>
        <p:cNvGrpSpPr/>
        <p:nvPr/>
      </p:nvGrpSpPr>
      <p:grpSpPr>
        <a:xfrm>
          <a:off x="0" y="0"/>
          <a:ext cx="0" cy="0"/>
          <a:chOff x="0" y="0"/>
          <a:chExt cx="0" cy="0"/>
        </a:xfrm>
      </p:grpSpPr>
      <p:sp>
        <p:nvSpPr>
          <p:cNvPr id="1875" name="Google Shape;1875;p26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web: URL</a:t>
            </a:r>
            <a:endParaRPr/>
          </a:p>
        </p:txBody>
      </p:sp>
      <p:pic>
        <p:nvPicPr>
          <p:cNvPr id="1876" name="Google Shape;1876;p26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77" name="Google Shape;1877;p262"/>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Cada arquivo que carrega no navegador é nomeado por uma URL;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URL (Uniform Resource Locator) pode ser dividida em três partes: protocolo, servidor e arquivo;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u="sng">
                <a:solidFill>
                  <a:schemeClr val="hlink"/>
                </a:solidFill>
                <a:hlinkClick r:id="rId5"/>
              </a:rPr>
              <a:t>http://www.horadecodar.com.br/index.html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http = protocolo;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u="sng">
                <a:solidFill>
                  <a:schemeClr val="lt2"/>
                </a:solidFill>
                <a:hlinkClick r:id="rId6">
                  <a:extLst>
                    <a:ext uri="{A12FA001-AC4F-418D-AE19-62706E023703}">
                      <ahyp:hlinkClr val="tx"/>
                    </a:ext>
                  </a:extLst>
                </a:hlinkClick>
              </a:rPr>
              <a:t>www.horadecodar.com.br</a:t>
            </a:r>
            <a:r>
              <a:rPr lang="en" sz="1800">
                <a:solidFill>
                  <a:srgbClr val="EFEFEF"/>
                </a:solidFill>
              </a:rPr>
              <a:t> = servidor (DNS para um IP);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index.html = arquivo;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56"/>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console.log(true &amp;&amp; true)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console.log(true &amp;&amp; false);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console.log(false || false)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console.log(!true);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305" name="Google Shape;305;p5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 </a:t>
            </a:r>
            <a:r>
              <a:rPr b="0" lang="en"/>
              <a:t>operadores lógicos exemplos</a:t>
            </a:r>
            <a:endParaRPr b="0">
              <a:solidFill>
                <a:srgbClr val="F3F3F3"/>
              </a:solidFill>
            </a:endParaRPr>
          </a:p>
        </p:txBody>
      </p:sp>
      <p:pic>
        <p:nvPicPr>
          <p:cNvPr id="306" name="Google Shape;306;p56"/>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1" name="Shape 1881"/>
        <p:cNvGrpSpPr/>
        <p:nvPr/>
      </p:nvGrpSpPr>
      <p:grpSpPr>
        <a:xfrm>
          <a:off x="0" y="0"/>
          <a:ext cx="0" cy="0"/>
          <a:chOff x="0" y="0"/>
          <a:chExt cx="0" cy="0"/>
        </a:xfrm>
      </p:grpSpPr>
      <p:sp>
        <p:nvSpPr>
          <p:cNvPr id="1882" name="Google Shape;1882;p26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web: HTML</a:t>
            </a:r>
            <a:endParaRPr/>
          </a:p>
        </p:txBody>
      </p:sp>
      <p:pic>
        <p:nvPicPr>
          <p:cNvPr id="1883" name="Google Shape;1883;p26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84" name="Google Shape;1884;p263"/>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HTML (HyperText Markup Language) é uma linguagem de marcação;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Responsável pelos textos e elementos que vemos na tela ao acessar uma página web;</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As tags do HTML criam: títulos, parágrafos, imagens, listas e etc.</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tag é definida por &lt;p&gt;&lt;/p&gt;;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Obs: algumas tags não possuem fechamento;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8" name="Shape 1888"/>
        <p:cNvGrpSpPr/>
        <p:nvPr/>
      </p:nvGrpSpPr>
      <p:grpSpPr>
        <a:xfrm>
          <a:off x="0" y="0"/>
          <a:ext cx="0" cy="0"/>
          <a:chOff x="0" y="0"/>
          <a:chExt cx="0" cy="0"/>
        </a:xfrm>
      </p:grpSpPr>
      <p:sp>
        <p:nvSpPr>
          <p:cNvPr id="1889" name="Google Shape;1889;p26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web: HTML parte 2</a:t>
            </a:r>
            <a:endParaRPr/>
          </a:p>
        </p:txBody>
      </p:sp>
      <p:pic>
        <p:nvPicPr>
          <p:cNvPr id="1890" name="Google Shape;1890;p26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91" name="Google Shape;1891;p264"/>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Todo documento HTML tem sempre duas partes importantes: head e body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head serve para configurações do documento, como links de folha de estilo ou até de scripts de JavaScript;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Tags de configuração: meta, link</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body para os elementos (tags), ou seja, a parte visual;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Tags do body: p, h1, div, ul, li</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5" name="Shape 1895"/>
        <p:cNvGrpSpPr/>
        <p:nvPr/>
      </p:nvGrpSpPr>
      <p:grpSpPr>
        <a:xfrm>
          <a:off x="0" y="0"/>
          <a:ext cx="0" cy="0"/>
          <a:chOff x="0" y="0"/>
          <a:chExt cx="0" cy="0"/>
        </a:xfrm>
      </p:grpSpPr>
      <p:sp>
        <p:nvSpPr>
          <p:cNvPr id="1896" name="Google Shape;1896;p26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web: HTML e o JS</a:t>
            </a:r>
            <a:endParaRPr/>
          </a:p>
        </p:txBody>
      </p:sp>
      <p:pic>
        <p:nvPicPr>
          <p:cNvPr id="1897" name="Google Shape;1897;p26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98" name="Google Shape;1898;p26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utilizar JavaScript no HTML por meio da tag script;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linkar um arquivo .js por meio de script com o atributo src (forma mais utilizada);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Algumas tags HTML aceitam atributos que executam JS, mas não é muito utilizado;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Lembrando que sempre que linkamos um arquivo externo,       estamos chamando ele via protoclo HTTP;</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2" name="Shape 1902"/>
        <p:cNvGrpSpPr/>
        <p:nvPr/>
      </p:nvGrpSpPr>
      <p:grpSpPr>
        <a:xfrm>
          <a:off x="0" y="0"/>
          <a:ext cx="0" cy="0"/>
          <a:chOff x="0" y="0"/>
          <a:chExt cx="0" cy="0"/>
        </a:xfrm>
      </p:grpSpPr>
      <p:sp>
        <p:nvSpPr>
          <p:cNvPr id="1903" name="Google Shape;1903;p26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estrutura HTML e o DOM</a:t>
            </a:r>
            <a:endParaRPr/>
          </a:p>
        </p:txBody>
      </p:sp>
      <p:pic>
        <p:nvPicPr>
          <p:cNvPr id="1904" name="Google Shape;1904;p26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05" name="Google Shape;1905;p266"/>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uma paǵina web é requisitada, ela recebe um texto que é transformado em uma estrutura HTML;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As tags vão se aninhando uma </a:t>
            </a:r>
            <a:r>
              <a:rPr lang="en" sz="1800">
                <a:solidFill>
                  <a:srgbClr val="EFEFEF"/>
                </a:solidFill>
              </a:rPr>
              <a:t>às</a:t>
            </a:r>
            <a:r>
              <a:rPr lang="en" sz="1800">
                <a:solidFill>
                  <a:srgbClr val="EFEFEF"/>
                </a:solidFill>
              </a:rPr>
              <a:t> outras, formando uma estrutura em que elementos ficam dentro dos outros;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Essa estrutura tem uma representação exatamente                      igual para o JS chamada de DOM;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significa Document Object Model;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por meio do JS podemos acessar cada um destes                                elementos do HTML através do DOM;</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06" name="Google Shape;1906;p266"/>
          <p:cNvPicPr preferRelativeResize="0"/>
          <p:nvPr/>
        </p:nvPicPr>
        <p:blipFill>
          <a:blip r:embed="rId5">
            <a:alphaModFix/>
          </a:blip>
          <a:stretch>
            <a:fillRect/>
          </a:stretch>
        </p:blipFill>
        <p:spPr>
          <a:xfrm>
            <a:off x="5953125" y="2073550"/>
            <a:ext cx="3048000" cy="2865700"/>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0" name="Shape 1910"/>
        <p:cNvGrpSpPr/>
        <p:nvPr/>
      </p:nvGrpSpPr>
      <p:grpSpPr>
        <a:xfrm>
          <a:off x="0" y="0"/>
          <a:ext cx="0" cy="0"/>
          <a:chOff x="0" y="0"/>
          <a:chExt cx="0" cy="0"/>
        </a:xfrm>
      </p:grpSpPr>
      <p:sp>
        <p:nvSpPr>
          <p:cNvPr id="1911" name="Google Shape;1911;p26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DOM</a:t>
            </a:r>
            <a:endParaRPr/>
          </a:p>
        </p:txBody>
      </p:sp>
      <p:pic>
        <p:nvPicPr>
          <p:cNvPr id="1912" name="Google Shape;1912;p26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13" name="Google Shape;1913;p267"/>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mudar completamente uma página HTML através do DOM;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É possível alterar: elementos, atributos, CSS;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alterar podemos adicionar e também remover;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ser possível criar eventos na página, como animações;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14" name="Google Shape;1914;p267"/>
          <p:cNvPicPr preferRelativeResize="0"/>
          <p:nvPr/>
        </p:nvPicPr>
        <p:blipFill>
          <a:blip r:embed="rId5">
            <a:alphaModFix/>
          </a:blip>
          <a:stretch>
            <a:fillRect/>
          </a:stretch>
        </p:blipFill>
        <p:spPr>
          <a:xfrm>
            <a:off x="4407700" y="2531900"/>
            <a:ext cx="4629150" cy="2533650"/>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8" name="Shape 1918"/>
        <p:cNvGrpSpPr/>
        <p:nvPr/>
      </p:nvGrpSpPr>
      <p:grpSpPr>
        <a:xfrm>
          <a:off x="0" y="0"/>
          <a:ext cx="0" cy="0"/>
          <a:chOff x="0" y="0"/>
          <a:chExt cx="0" cy="0"/>
        </a:xfrm>
      </p:grpSpPr>
      <p:sp>
        <p:nvSpPr>
          <p:cNvPr id="1919" name="Google Shape;1919;p26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árvore do DOM</a:t>
            </a:r>
            <a:endParaRPr/>
          </a:p>
        </p:txBody>
      </p:sp>
      <p:pic>
        <p:nvPicPr>
          <p:cNvPr id="1920" name="Google Shape;1920;p26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21" name="Google Shape;1921;p268"/>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documento HTML seria a árvore completa;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raiz da árvore é o Document (só a uma raiz);</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Cada elemento da árvore chamamos de node (nó);</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Conteúdos como texto são chamados de leaf nodes (as folhas);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22" name="Google Shape;1922;p268"/>
          <p:cNvPicPr preferRelativeResize="0"/>
          <p:nvPr/>
        </p:nvPicPr>
        <p:blipFill>
          <a:blip r:embed="rId5">
            <a:alphaModFix/>
          </a:blip>
          <a:stretch>
            <a:fillRect/>
          </a:stretch>
        </p:blipFill>
        <p:spPr>
          <a:xfrm>
            <a:off x="4407700" y="2531900"/>
            <a:ext cx="4629150" cy="253365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6" name="Shape 1926"/>
        <p:cNvGrpSpPr/>
        <p:nvPr/>
      </p:nvGrpSpPr>
      <p:grpSpPr>
        <a:xfrm>
          <a:off x="0" y="0"/>
          <a:ext cx="0" cy="0"/>
          <a:chOff x="0" y="0"/>
          <a:chExt cx="0" cy="0"/>
        </a:xfrm>
      </p:grpSpPr>
      <p:sp>
        <p:nvSpPr>
          <p:cNvPr id="1927" name="Google Shape;1927;p26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Movendo-se através do DOM</a:t>
            </a:r>
            <a:endParaRPr/>
          </a:p>
        </p:txBody>
      </p:sp>
      <p:pic>
        <p:nvPicPr>
          <p:cNvPr id="1928" name="Google Shape;1928;p26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29" name="Google Shape;1929;p269"/>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acessar todos os elementos a partir de document.body;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partir dele vamos entrando nos childNodes;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depois acessando as propriedades que nos interessam;</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30" name="Google Shape;1930;p269"/>
          <p:cNvPicPr preferRelativeResize="0"/>
          <p:nvPr/>
        </p:nvPicPr>
        <p:blipFill>
          <a:blip r:embed="rId5">
            <a:alphaModFix/>
          </a:blip>
          <a:stretch>
            <a:fillRect/>
          </a:stretch>
        </p:blipFill>
        <p:spPr>
          <a:xfrm>
            <a:off x="266699" y="2824624"/>
            <a:ext cx="5555451" cy="1462925"/>
          </a:xfrm>
          <a:prstGeom prst="rect">
            <a:avLst/>
          </a:prstGeom>
          <a:noFill/>
          <a:ln>
            <a:noFill/>
          </a:ln>
        </p:spPr>
      </p:pic>
      <p:pic>
        <p:nvPicPr>
          <p:cNvPr id="1931" name="Google Shape;1931;p269"/>
          <p:cNvPicPr preferRelativeResize="0"/>
          <p:nvPr/>
        </p:nvPicPr>
        <p:blipFill>
          <a:blip r:embed="rId6">
            <a:alphaModFix/>
          </a:blip>
          <a:stretch>
            <a:fillRect/>
          </a:stretch>
        </p:blipFill>
        <p:spPr>
          <a:xfrm>
            <a:off x="6019850" y="2123238"/>
            <a:ext cx="3048000" cy="286570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5" name="Shape 1935"/>
        <p:cNvGrpSpPr/>
        <p:nvPr/>
      </p:nvGrpSpPr>
      <p:grpSpPr>
        <a:xfrm>
          <a:off x="0" y="0"/>
          <a:ext cx="0" cy="0"/>
          <a:chOff x="0" y="0"/>
          <a:chExt cx="0" cy="0"/>
        </a:xfrm>
      </p:grpSpPr>
      <p:sp>
        <p:nvSpPr>
          <p:cNvPr id="1936" name="Google Shape;1936;p27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Encontrando elementos</a:t>
            </a:r>
            <a:endParaRPr/>
          </a:p>
        </p:txBody>
      </p:sp>
      <p:pic>
        <p:nvPicPr>
          <p:cNvPr id="1937" name="Google Shape;1937;p27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38" name="Google Shape;1938;p270"/>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encontrar elementos de uma forma mais fácil do que se movendo pelo DOM;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Como no HTML temos tags, classes e ids, o JavaScript nos possibilita utilizar estas características para encontrar o que desejamos;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Há alguns métodos para isto: </a:t>
            </a:r>
            <a:r>
              <a:rPr b="1" lang="en" sz="1800">
                <a:solidFill>
                  <a:srgbClr val="EFEFEF"/>
                </a:solidFill>
                <a:latin typeface="Fira Sans Condensed"/>
                <a:ea typeface="Fira Sans Condensed"/>
                <a:cs typeface="Fira Sans Condensed"/>
                <a:sym typeface="Fira Sans Condensed"/>
              </a:rPr>
              <a:t>getElementsByTagName</a:t>
            </a:r>
            <a:r>
              <a:rPr lang="en" sz="1800">
                <a:solidFill>
                  <a:srgbClr val="EFEFEF"/>
                </a:solidFill>
              </a:rPr>
              <a:t>, </a:t>
            </a:r>
            <a:r>
              <a:rPr b="1" lang="en" sz="1800">
                <a:solidFill>
                  <a:srgbClr val="EFEFEF"/>
                </a:solidFill>
                <a:latin typeface="Fira Sans Condensed"/>
                <a:ea typeface="Fira Sans Condensed"/>
                <a:cs typeface="Fira Sans Condensed"/>
                <a:sym typeface="Fira Sans Condensed"/>
              </a:rPr>
              <a:t>getElementsById</a:t>
            </a:r>
            <a:r>
              <a:rPr lang="en" sz="1800">
                <a:solidFill>
                  <a:srgbClr val="EFEFEF"/>
                </a:solidFill>
              </a:rPr>
              <a:t>, </a:t>
            </a:r>
            <a:r>
              <a:rPr b="1" lang="en" sz="1800">
                <a:solidFill>
                  <a:srgbClr val="EFEFEF"/>
                </a:solidFill>
                <a:latin typeface="Fira Sans Condensed"/>
                <a:ea typeface="Fira Sans Condensed"/>
                <a:cs typeface="Fira Sans Condensed"/>
                <a:sym typeface="Fira Sans Condensed"/>
              </a:rPr>
              <a:t>getElementsByClassName</a:t>
            </a:r>
            <a:r>
              <a:rPr lang="en" sz="1800">
                <a:solidFill>
                  <a:srgbClr val="EFEFEF"/>
                </a:solidFill>
              </a:rPr>
              <a:t>, e também o </a:t>
            </a:r>
            <a:r>
              <a:rPr b="1" lang="en" sz="1800">
                <a:solidFill>
                  <a:srgbClr val="EFEFEF"/>
                </a:solidFill>
                <a:latin typeface="Fira Sans Condensed"/>
                <a:ea typeface="Fira Sans Condensed"/>
                <a:cs typeface="Fira Sans Condensed"/>
                <a:sym typeface="Fira Sans Condensed"/>
              </a:rPr>
              <a:t>querySelector</a:t>
            </a: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Vamos ver cada um deles em detalhes;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2" name="Shape 1942"/>
        <p:cNvGrpSpPr/>
        <p:nvPr/>
      </p:nvGrpSpPr>
      <p:grpSpPr>
        <a:xfrm>
          <a:off x="0" y="0"/>
          <a:ext cx="0" cy="0"/>
          <a:chOff x="0" y="0"/>
          <a:chExt cx="0" cy="0"/>
        </a:xfrm>
      </p:grpSpPr>
      <p:sp>
        <p:nvSpPr>
          <p:cNvPr id="1943" name="Google Shape;1943;p27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Encontrando elementos: por tag</a:t>
            </a:r>
            <a:endParaRPr/>
          </a:p>
        </p:txBody>
      </p:sp>
      <p:pic>
        <p:nvPicPr>
          <p:cNvPr id="1944" name="Google Shape;1944;p27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45" name="Google Shape;1945;p27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Utilizamos o seguinte método para encontrar elementos pela tag: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document.getElementByTagName(‘h1’);</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46" name="Google Shape;1946;p271"/>
          <p:cNvPicPr preferRelativeResize="0"/>
          <p:nvPr/>
        </p:nvPicPr>
        <p:blipFill>
          <a:blip r:embed="rId5">
            <a:alphaModFix/>
          </a:blip>
          <a:stretch>
            <a:fillRect/>
          </a:stretch>
        </p:blipFill>
        <p:spPr>
          <a:xfrm>
            <a:off x="720000" y="3490688"/>
            <a:ext cx="5200650" cy="409575"/>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0" name="Shape 1950"/>
        <p:cNvGrpSpPr/>
        <p:nvPr/>
      </p:nvGrpSpPr>
      <p:grpSpPr>
        <a:xfrm>
          <a:off x="0" y="0"/>
          <a:ext cx="0" cy="0"/>
          <a:chOff x="0" y="0"/>
          <a:chExt cx="0" cy="0"/>
        </a:xfrm>
      </p:grpSpPr>
      <p:sp>
        <p:nvSpPr>
          <p:cNvPr id="1951" name="Google Shape;1951;p27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Encontrando elementos: por id</a:t>
            </a:r>
            <a:endParaRPr/>
          </a:p>
        </p:txBody>
      </p:sp>
      <p:pic>
        <p:nvPicPr>
          <p:cNvPr id="1952" name="Google Shape;1952;p27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53" name="Google Shape;1953;p272"/>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Utilizamos o seguinte método para encontrar elementos por id: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document.getElementById(‘algum-id’);</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54" name="Google Shape;1954;p272"/>
          <p:cNvPicPr preferRelativeResize="0"/>
          <p:nvPr/>
        </p:nvPicPr>
        <p:blipFill>
          <a:blip r:embed="rId5">
            <a:alphaModFix/>
          </a:blip>
          <a:stretch>
            <a:fillRect/>
          </a:stretch>
        </p:blipFill>
        <p:spPr>
          <a:xfrm>
            <a:off x="720000" y="3485925"/>
            <a:ext cx="4524375" cy="419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57"/>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Faz um comparativo em apenas uma linha de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console.log(true ? 1 :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console.log(false ? ‘falso’ : ‘verdadeiro’);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é muito utilizado e pode deixar o código complicado de ler;</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312" name="Google Shape;312;p5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 </a:t>
            </a:r>
            <a:r>
              <a:rPr b="0" lang="en"/>
              <a:t>operador ternário</a:t>
            </a:r>
            <a:endParaRPr b="0">
              <a:solidFill>
                <a:srgbClr val="F3F3F3"/>
              </a:solidFill>
            </a:endParaRPr>
          </a:p>
        </p:txBody>
      </p:sp>
      <p:pic>
        <p:nvPicPr>
          <p:cNvPr id="313" name="Google Shape;313;p57"/>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8" name="Shape 1958"/>
        <p:cNvGrpSpPr/>
        <p:nvPr/>
      </p:nvGrpSpPr>
      <p:grpSpPr>
        <a:xfrm>
          <a:off x="0" y="0"/>
          <a:ext cx="0" cy="0"/>
          <a:chOff x="0" y="0"/>
          <a:chExt cx="0" cy="0"/>
        </a:xfrm>
      </p:grpSpPr>
      <p:sp>
        <p:nvSpPr>
          <p:cNvPr id="1959" name="Google Shape;1959;p27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Encontrando elementos: por classe</a:t>
            </a:r>
            <a:endParaRPr/>
          </a:p>
        </p:txBody>
      </p:sp>
      <p:pic>
        <p:nvPicPr>
          <p:cNvPr id="1960" name="Google Shape;1960;p27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61" name="Google Shape;1961;p273"/>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Utilizamos o seguinte método para encontrar elementos por classe: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document.getElementsByClassname(</a:t>
            </a:r>
            <a:r>
              <a:rPr lang="en" sz="1800">
                <a:solidFill>
                  <a:srgbClr val="EFEFEF"/>
                </a:solidFill>
              </a:rPr>
              <a:t>‘alguma-classe</a:t>
            </a:r>
            <a:r>
              <a:rPr lang="en" sz="1800">
                <a:solidFill>
                  <a:srgbClr val="EFEFEF"/>
                </a:solidFill>
              </a:rPr>
              <a:t>’);</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62" name="Google Shape;1962;p273"/>
          <p:cNvPicPr preferRelativeResize="0"/>
          <p:nvPr/>
        </p:nvPicPr>
        <p:blipFill>
          <a:blip r:embed="rId5">
            <a:alphaModFix/>
          </a:blip>
          <a:stretch>
            <a:fillRect/>
          </a:stretch>
        </p:blipFill>
        <p:spPr>
          <a:xfrm>
            <a:off x="720000" y="3490688"/>
            <a:ext cx="5010150" cy="409575"/>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6" name="Shape 1966"/>
        <p:cNvGrpSpPr/>
        <p:nvPr/>
      </p:nvGrpSpPr>
      <p:grpSpPr>
        <a:xfrm>
          <a:off x="0" y="0"/>
          <a:ext cx="0" cy="0"/>
          <a:chOff x="0" y="0"/>
          <a:chExt cx="0" cy="0"/>
        </a:xfrm>
      </p:grpSpPr>
      <p:sp>
        <p:nvSpPr>
          <p:cNvPr id="1967" name="Google Shape;1967;p27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Encontrando elementos: por query</a:t>
            </a:r>
            <a:endParaRPr/>
          </a:p>
        </p:txBody>
      </p:sp>
      <p:pic>
        <p:nvPicPr>
          <p:cNvPr id="1968" name="Google Shape;1968;p27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69" name="Google Shape;1969;p274"/>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método que se assemelha a grande funcionalidade do jQuery;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Nos permitindo encontrar elementos pelo seus seletores de CSS;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que facilita muito nossa vida, veja: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70" name="Google Shape;1970;p274"/>
          <p:cNvPicPr preferRelativeResize="0"/>
          <p:nvPr/>
        </p:nvPicPr>
        <p:blipFill>
          <a:blip r:embed="rId5">
            <a:alphaModFix/>
          </a:blip>
          <a:stretch>
            <a:fillRect/>
          </a:stretch>
        </p:blipFill>
        <p:spPr>
          <a:xfrm>
            <a:off x="628650" y="3387800"/>
            <a:ext cx="4582979" cy="6153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4" name="Shape 1974"/>
        <p:cNvGrpSpPr/>
        <p:nvPr/>
      </p:nvGrpSpPr>
      <p:grpSpPr>
        <a:xfrm>
          <a:off x="0" y="0"/>
          <a:ext cx="0" cy="0"/>
          <a:chOff x="0" y="0"/>
          <a:chExt cx="0" cy="0"/>
        </a:xfrm>
      </p:grpSpPr>
      <p:sp>
        <p:nvSpPr>
          <p:cNvPr id="1975" name="Google Shape;1975;p27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Alterando o HTML</a:t>
            </a:r>
            <a:endParaRPr/>
          </a:p>
        </p:txBody>
      </p:sp>
      <p:pic>
        <p:nvPicPr>
          <p:cNvPr id="1976" name="Google Shape;1976;p27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77" name="Google Shape;1977;p27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mudar quase tudo através da DOM;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Adicionar, remover e clonar elementos;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utilizar métodos como: </a:t>
            </a:r>
            <a:r>
              <a:rPr b="1" lang="en" sz="1800">
                <a:solidFill>
                  <a:srgbClr val="EFEFEF"/>
                </a:solidFill>
                <a:latin typeface="Fira Sans Condensed"/>
                <a:ea typeface="Fira Sans Condensed"/>
                <a:cs typeface="Fira Sans Condensed"/>
                <a:sym typeface="Fira Sans Condensed"/>
              </a:rPr>
              <a:t>insertBefore</a:t>
            </a:r>
            <a:r>
              <a:rPr lang="en" sz="1800">
                <a:solidFill>
                  <a:srgbClr val="EFEFEF"/>
                </a:solidFill>
              </a:rPr>
              <a:t>, </a:t>
            </a:r>
            <a:r>
              <a:rPr b="1" lang="en" sz="1800">
                <a:solidFill>
                  <a:srgbClr val="EFEFEF"/>
                </a:solidFill>
                <a:latin typeface="Fira Sans Condensed"/>
                <a:ea typeface="Fira Sans Condensed"/>
                <a:cs typeface="Fira Sans Condensed"/>
                <a:sym typeface="Fira Sans Condensed"/>
              </a:rPr>
              <a:t>appendChild</a:t>
            </a:r>
            <a:r>
              <a:rPr lang="en" sz="1800">
                <a:solidFill>
                  <a:srgbClr val="EFEFEF"/>
                </a:solidFill>
              </a:rPr>
              <a:t> e </a:t>
            </a:r>
            <a:r>
              <a:rPr b="1" lang="en" sz="1800">
                <a:solidFill>
                  <a:srgbClr val="EFEFEF"/>
                </a:solidFill>
                <a:latin typeface="Fira Sans Condensed"/>
                <a:ea typeface="Fira Sans Condensed"/>
                <a:cs typeface="Fira Sans Condensed"/>
                <a:sym typeface="Fira Sans Condensed"/>
              </a:rPr>
              <a:t>replaceChild</a:t>
            </a: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Vamos ver em detalhes como utilizar cada um destes;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1" name="Shape 1981"/>
        <p:cNvGrpSpPr/>
        <p:nvPr/>
      </p:nvGrpSpPr>
      <p:grpSpPr>
        <a:xfrm>
          <a:off x="0" y="0"/>
          <a:ext cx="0" cy="0"/>
          <a:chOff x="0" y="0"/>
          <a:chExt cx="0" cy="0"/>
        </a:xfrm>
      </p:grpSpPr>
      <p:sp>
        <p:nvSpPr>
          <p:cNvPr id="1982" name="Google Shape;1982;p27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Alterando a DOM com insertBefore</a:t>
            </a:r>
            <a:endParaRPr/>
          </a:p>
        </p:txBody>
      </p:sp>
      <p:pic>
        <p:nvPicPr>
          <p:cNvPr id="1983" name="Google Shape;1983;p27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84" name="Google Shape;1984;p276"/>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Insere um nó antes do nó de referência do método;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Precisamos de um elemento para ser adicionado;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elemento que terá o outro elemento adicionado antes dele;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o elemento pai destes dois;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85" name="Google Shape;1985;p276"/>
          <p:cNvPicPr preferRelativeResize="0"/>
          <p:nvPr/>
        </p:nvPicPr>
        <p:blipFill>
          <a:blip r:embed="rId5">
            <a:alphaModFix/>
          </a:blip>
          <a:stretch>
            <a:fillRect/>
          </a:stretch>
        </p:blipFill>
        <p:spPr>
          <a:xfrm>
            <a:off x="719988" y="3123975"/>
            <a:ext cx="4029075" cy="1143000"/>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9" name="Shape 1989"/>
        <p:cNvGrpSpPr/>
        <p:nvPr/>
      </p:nvGrpSpPr>
      <p:grpSpPr>
        <a:xfrm>
          <a:off x="0" y="0"/>
          <a:ext cx="0" cy="0"/>
          <a:chOff x="0" y="0"/>
          <a:chExt cx="0" cy="0"/>
        </a:xfrm>
      </p:grpSpPr>
      <p:sp>
        <p:nvSpPr>
          <p:cNvPr id="1990" name="Google Shape;1990;p27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Alterando a DOM com appendChild</a:t>
            </a:r>
            <a:endParaRPr/>
          </a:p>
        </p:txBody>
      </p:sp>
      <p:pic>
        <p:nvPicPr>
          <p:cNvPr id="1991" name="Google Shape;1991;p27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92" name="Google Shape;1992;p277"/>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Adiciona um nó após todos os elementos do elemento pai especificado;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93" name="Google Shape;1993;p277"/>
          <p:cNvPicPr preferRelativeResize="0"/>
          <p:nvPr/>
        </p:nvPicPr>
        <p:blipFill>
          <a:blip r:embed="rId5">
            <a:alphaModFix/>
          </a:blip>
          <a:stretch>
            <a:fillRect/>
          </a:stretch>
        </p:blipFill>
        <p:spPr>
          <a:xfrm>
            <a:off x="500663" y="3057300"/>
            <a:ext cx="3781425" cy="127635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7" name="Shape 1997"/>
        <p:cNvGrpSpPr/>
        <p:nvPr/>
      </p:nvGrpSpPr>
      <p:grpSpPr>
        <a:xfrm>
          <a:off x="0" y="0"/>
          <a:ext cx="0" cy="0"/>
          <a:chOff x="0" y="0"/>
          <a:chExt cx="0" cy="0"/>
        </a:xfrm>
      </p:grpSpPr>
      <p:sp>
        <p:nvSpPr>
          <p:cNvPr id="1998" name="Google Shape;1998;p27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Alterando a DOM com replaceChild</a:t>
            </a:r>
            <a:endParaRPr/>
          </a:p>
        </p:txBody>
      </p:sp>
      <p:pic>
        <p:nvPicPr>
          <p:cNvPr id="1999" name="Google Shape;1999;p27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00" name="Google Shape;2000;p278"/>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Repõe um antigo elemento no DOM, com um novo;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01" name="Google Shape;2001;p278"/>
          <p:cNvPicPr preferRelativeResize="0"/>
          <p:nvPr/>
        </p:nvPicPr>
        <p:blipFill>
          <a:blip r:embed="rId5">
            <a:alphaModFix/>
          </a:blip>
          <a:stretch>
            <a:fillRect/>
          </a:stretch>
        </p:blipFill>
        <p:spPr>
          <a:xfrm>
            <a:off x="500675" y="2531900"/>
            <a:ext cx="5905500" cy="2019300"/>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5" name="Shape 2005"/>
        <p:cNvGrpSpPr/>
        <p:nvPr/>
      </p:nvGrpSpPr>
      <p:grpSpPr>
        <a:xfrm>
          <a:off x="0" y="0"/>
          <a:ext cx="0" cy="0"/>
          <a:chOff x="0" y="0"/>
          <a:chExt cx="0" cy="0"/>
        </a:xfrm>
      </p:grpSpPr>
      <p:sp>
        <p:nvSpPr>
          <p:cNvPr id="2006" name="Google Shape;2006;p27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Criando nós de texto</a:t>
            </a:r>
            <a:endParaRPr/>
          </a:p>
        </p:txBody>
      </p:sp>
      <p:pic>
        <p:nvPicPr>
          <p:cNvPr id="2007" name="Google Shape;2007;p27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08" name="Google Shape;2008;p279"/>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um nó de texto puro e inserir em um elemento;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09" name="Google Shape;2009;p279"/>
          <p:cNvPicPr preferRelativeResize="0"/>
          <p:nvPr/>
        </p:nvPicPr>
        <p:blipFill>
          <a:blip r:embed="rId5">
            <a:alphaModFix/>
          </a:blip>
          <a:stretch>
            <a:fillRect/>
          </a:stretch>
        </p:blipFill>
        <p:spPr>
          <a:xfrm>
            <a:off x="719988" y="3090625"/>
            <a:ext cx="5934075" cy="1209675"/>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3" name="Shape 2013"/>
        <p:cNvGrpSpPr/>
        <p:nvPr/>
      </p:nvGrpSpPr>
      <p:grpSpPr>
        <a:xfrm>
          <a:off x="0" y="0"/>
          <a:ext cx="0" cy="0"/>
          <a:chOff x="0" y="0"/>
          <a:chExt cx="0" cy="0"/>
        </a:xfrm>
      </p:grpSpPr>
      <p:sp>
        <p:nvSpPr>
          <p:cNvPr id="2014" name="Google Shape;2014;p28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Criando nós de elemento</a:t>
            </a:r>
            <a:endParaRPr/>
          </a:p>
        </p:txBody>
      </p:sp>
      <p:pic>
        <p:nvPicPr>
          <p:cNvPr id="2015" name="Google Shape;2015;p28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16" name="Google Shape;2016;p280"/>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um nó de elemento com o createElement, e depois inserir no HTML;</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17" name="Google Shape;2017;p280"/>
          <p:cNvPicPr preferRelativeResize="0"/>
          <p:nvPr/>
        </p:nvPicPr>
        <p:blipFill>
          <a:blip r:embed="rId5">
            <a:alphaModFix/>
          </a:blip>
          <a:stretch>
            <a:fillRect/>
          </a:stretch>
        </p:blipFill>
        <p:spPr>
          <a:xfrm>
            <a:off x="719988" y="3123975"/>
            <a:ext cx="4029075" cy="1143000"/>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1" name="Shape 2021"/>
        <p:cNvGrpSpPr/>
        <p:nvPr/>
      </p:nvGrpSpPr>
      <p:grpSpPr>
        <a:xfrm>
          <a:off x="0" y="0"/>
          <a:ext cx="0" cy="0"/>
          <a:chOff x="0" y="0"/>
          <a:chExt cx="0" cy="0"/>
        </a:xfrm>
      </p:grpSpPr>
      <p:sp>
        <p:nvSpPr>
          <p:cNvPr id="2022" name="Google Shape;2022;p28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Modificando e lendo atributos</a:t>
            </a:r>
            <a:endParaRPr/>
          </a:p>
        </p:txBody>
      </p:sp>
      <p:pic>
        <p:nvPicPr>
          <p:cNvPr id="2023" name="Google Shape;2023;p28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24" name="Google Shape;2024;p28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resgatar o valor de um atributo ou trocar com o JS;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o href de um a ou o src de um elemento img;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getAttribute pega o valor;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setAttribute atualiza o valor;</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25" name="Google Shape;2025;p281"/>
          <p:cNvPicPr preferRelativeResize="0"/>
          <p:nvPr/>
        </p:nvPicPr>
        <p:blipFill>
          <a:blip r:embed="rId5">
            <a:alphaModFix/>
          </a:blip>
          <a:stretch>
            <a:fillRect/>
          </a:stretch>
        </p:blipFill>
        <p:spPr>
          <a:xfrm>
            <a:off x="719988" y="2952525"/>
            <a:ext cx="5419725" cy="1485900"/>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9" name="Shape 2029"/>
        <p:cNvGrpSpPr/>
        <p:nvPr/>
      </p:nvGrpSpPr>
      <p:grpSpPr>
        <a:xfrm>
          <a:off x="0" y="0"/>
          <a:ext cx="0" cy="0"/>
          <a:chOff x="0" y="0"/>
          <a:chExt cx="0" cy="0"/>
        </a:xfrm>
      </p:grpSpPr>
      <p:sp>
        <p:nvSpPr>
          <p:cNvPr id="2030" name="Google Shape;2030;p28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Verificando altura e largura do elemento</a:t>
            </a:r>
            <a:endParaRPr/>
          </a:p>
        </p:txBody>
      </p:sp>
      <p:pic>
        <p:nvPicPr>
          <p:cNvPr id="2031" name="Google Shape;2031;p28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32" name="Google Shape;2032;p282"/>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o JS também é possível verificar propriedades do elemento como altura e largura, veja: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33" name="Google Shape;2033;p282"/>
          <p:cNvPicPr preferRelativeResize="0"/>
          <p:nvPr/>
        </p:nvPicPr>
        <p:blipFill>
          <a:blip r:embed="rId5">
            <a:alphaModFix/>
          </a:blip>
          <a:stretch>
            <a:fillRect/>
          </a:stretch>
        </p:blipFill>
        <p:spPr>
          <a:xfrm>
            <a:off x="719988" y="2943000"/>
            <a:ext cx="5286375" cy="1504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Google Shape;318;p58"/>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Temos duas palavras reservadas da linguagem que servem para estes casos: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undefined e null;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Sempre que você se deparar com estas palavras, o JS basicamente quer dizer que os valores não existem;</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319" name="Google Shape;319;p5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Empty Values</a:t>
            </a:r>
            <a:endParaRPr b="0">
              <a:solidFill>
                <a:srgbClr val="F3F3F3"/>
              </a:solidFill>
            </a:endParaRPr>
          </a:p>
        </p:txBody>
      </p:sp>
      <p:pic>
        <p:nvPicPr>
          <p:cNvPr id="320" name="Google Shape;320;p58"/>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7" name="Shape 2037"/>
        <p:cNvGrpSpPr/>
        <p:nvPr/>
      </p:nvGrpSpPr>
      <p:grpSpPr>
        <a:xfrm>
          <a:off x="0" y="0"/>
          <a:ext cx="0" cy="0"/>
          <a:chOff x="0" y="0"/>
          <a:chExt cx="0" cy="0"/>
        </a:xfrm>
      </p:grpSpPr>
      <p:sp>
        <p:nvSpPr>
          <p:cNvPr id="2038" name="Google Shape;2038;p28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Posição do elemento na tela</a:t>
            </a:r>
            <a:endParaRPr/>
          </a:p>
        </p:txBody>
      </p:sp>
      <p:pic>
        <p:nvPicPr>
          <p:cNvPr id="2039" name="Google Shape;2039;p28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40" name="Google Shape;2040;p283"/>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Também é possível checar a posição do elemento na tela;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getBoundingClientRect nos da as posições de top, left, right, bottom do elemento e outras informações;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41" name="Google Shape;2041;p283"/>
          <p:cNvPicPr preferRelativeResize="0"/>
          <p:nvPr/>
        </p:nvPicPr>
        <p:blipFill>
          <a:blip r:embed="rId5">
            <a:alphaModFix/>
          </a:blip>
          <a:stretch>
            <a:fillRect/>
          </a:stretch>
        </p:blipFill>
        <p:spPr>
          <a:xfrm>
            <a:off x="720000" y="3220850"/>
            <a:ext cx="3387663" cy="615350"/>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5" name="Shape 2045"/>
        <p:cNvGrpSpPr/>
        <p:nvPr/>
      </p:nvGrpSpPr>
      <p:grpSpPr>
        <a:xfrm>
          <a:off x="0" y="0"/>
          <a:ext cx="0" cy="0"/>
          <a:chOff x="0" y="0"/>
          <a:chExt cx="0" cy="0"/>
        </a:xfrm>
      </p:grpSpPr>
      <p:sp>
        <p:nvSpPr>
          <p:cNvPr id="2046" name="Google Shape;2046;p28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Estilizando com JS</a:t>
            </a:r>
            <a:endParaRPr/>
          </a:p>
        </p:txBody>
      </p:sp>
      <p:pic>
        <p:nvPicPr>
          <p:cNvPr id="2047" name="Google Shape;2047;p28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48" name="Google Shape;2048;p284"/>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também mudar as propriedades de estilo dos elementos do HTML com o JS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Acessando a propriedade style podemos fazer as modificações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estilo é manipulado direto na tag, ou seja, substitui o do CSS (na maioria das vezes)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49" name="Google Shape;2049;p284"/>
          <p:cNvPicPr preferRelativeResize="0"/>
          <p:nvPr/>
        </p:nvPicPr>
        <p:blipFill>
          <a:blip r:embed="rId5">
            <a:alphaModFix/>
          </a:blip>
          <a:stretch>
            <a:fillRect/>
          </a:stretch>
        </p:blipFill>
        <p:spPr>
          <a:xfrm>
            <a:off x="719988" y="3047775"/>
            <a:ext cx="4733925" cy="1295400"/>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3" name="Shape 2053"/>
        <p:cNvGrpSpPr/>
        <p:nvPr/>
      </p:nvGrpSpPr>
      <p:grpSpPr>
        <a:xfrm>
          <a:off x="0" y="0"/>
          <a:ext cx="0" cy="0"/>
          <a:chOff x="0" y="0"/>
          <a:chExt cx="0" cy="0"/>
        </a:xfrm>
      </p:grpSpPr>
      <p:sp>
        <p:nvSpPr>
          <p:cNvPr id="2054" name="Google Shape;2054;p28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Selecionar vários elementos com query</a:t>
            </a:r>
            <a:endParaRPr/>
          </a:p>
        </p:txBody>
      </p:sp>
      <p:pic>
        <p:nvPicPr>
          <p:cNvPr id="2055" name="Google Shape;2055;p28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56" name="Google Shape;2056;p28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selecionar diversos elementos com query, podemos utilizar o método querySelectorAll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Em vez de um, podemos pegar todos os elementos semelhantes com o seletor do CSS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57" name="Google Shape;2057;p285"/>
          <p:cNvPicPr preferRelativeResize="0"/>
          <p:nvPr/>
        </p:nvPicPr>
        <p:blipFill>
          <a:blip r:embed="rId5">
            <a:alphaModFix/>
          </a:blip>
          <a:stretch>
            <a:fillRect/>
          </a:stretch>
        </p:blipFill>
        <p:spPr>
          <a:xfrm>
            <a:off x="815450" y="3038250"/>
            <a:ext cx="4895850" cy="13144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1" name="Shape 2061"/>
        <p:cNvGrpSpPr/>
        <p:nvPr/>
      </p:nvGrpSpPr>
      <p:grpSpPr>
        <a:xfrm>
          <a:off x="0" y="0"/>
          <a:ext cx="0" cy="0"/>
          <a:chOff x="0" y="0"/>
          <a:chExt cx="0" cy="0"/>
        </a:xfrm>
      </p:grpSpPr>
      <p:sp>
        <p:nvSpPr>
          <p:cNvPr id="2062" name="Google Shape;2062;p286"/>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JavaScript   no navegador</a:t>
            </a:r>
            <a:endParaRPr sz="53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2063" name="Google Shape;2063;p286"/>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16</a:t>
            </a:r>
            <a:endParaRPr/>
          </a:p>
        </p:txBody>
      </p:sp>
      <p:cxnSp>
        <p:nvCxnSpPr>
          <p:cNvPr id="2064" name="Google Shape;2064;p286"/>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065" name="Google Shape;2065;p286"/>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9" name="Shape 2069"/>
        <p:cNvGrpSpPr/>
        <p:nvPr/>
      </p:nvGrpSpPr>
      <p:grpSpPr>
        <a:xfrm>
          <a:off x="0" y="0"/>
          <a:ext cx="0" cy="0"/>
          <a:chOff x="0" y="0"/>
          <a:chExt cx="0" cy="0"/>
        </a:xfrm>
      </p:grpSpPr>
      <p:sp>
        <p:nvSpPr>
          <p:cNvPr id="2070" name="Google Shape;2070;p287"/>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Eventos com JavaScript</a:t>
            </a:r>
            <a:endParaRPr sz="5300">
              <a:solidFill>
                <a:schemeClr val="lt2"/>
              </a:solidFill>
            </a:endParaRPr>
          </a:p>
        </p:txBody>
      </p:sp>
      <p:sp>
        <p:nvSpPr>
          <p:cNvPr id="2071" name="Google Shape;2071;p287"/>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a:t>
            </a:r>
            <a:endParaRPr/>
          </a:p>
        </p:txBody>
      </p:sp>
      <p:cxnSp>
        <p:nvCxnSpPr>
          <p:cNvPr id="2072" name="Google Shape;2072;p287"/>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073" name="Google Shape;2073;p287"/>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a utilizar eventos no navegador com a linguagem JS</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7" name="Shape 2077"/>
        <p:cNvGrpSpPr/>
        <p:nvPr/>
      </p:nvGrpSpPr>
      <p:grpSpPr>
        <a:xfrm>
          <a:off x="0" y="0"/>
          <a:ext cx="0" cy="0"/>
          <a:chOff x="0" y="0"/>
          <a:chExt cx="0" cy="0"/>
        </a:xfrm>
      </p:grpSpPr>
      <p:sp>
        <p:nvSpPr>
          <p:cNvPr id="2078" name="Google Shape;2078;p28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eventos?</a:t>
            </a:r>
            <a:endParaRPr/>
          </a:p>
        </p:txBody>
      </p:sp>
      <p:pic>
        <p:nvPicPr>
          <p:cNvPr id="2079" name="Google Shape;2079;p28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80" name="Google Shape;2080;p288"/>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Ações condicionadas a algum tipo de resposta feita pelo usuário;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clicks, apertar alguma tecla ou até movimento do mouse;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atrelar lógica a essas ações do usuário;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meio de </a:t>
            </a:r>
            <a:r>
              <a:rPr b="1" lang="en" sz="1800">
                <a:solidFill>
                  <a:srgbClr val="EFEFEF"/>
                </a:solidFill>
                <a:latin typeface="Fira Sans Condensed"/>
                <a:ea typeface="Fira Sans Condensed"/>
                <a:cs typeface="Fira Sans Condensed"/>
                <a:sym typeface="Fira Sans Condensed"/>
              </a:rPr>
              <a:t>handlers</a:t>
            </a:r>
            <a:r>
              <a:rPr lang="en" sz="1800">
                <a:solidFill>
                  <a:srgbClr val="EFEFEF"/>
                </a:solidFill>
              </a:rPr>
              <a:t>;</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4" name="Shape 2084"/>
        <p:cNvGrpSpPr/>
        <p:nvPr/>
      </p:nvGrpSpPr>
      <p:grpSpPr>
        <a:xfrm>
          <a:off x="0" y="0"/>
          <a:ext cx="0" cy="0"/>
          <a:chOff x="0" y="0"/>
          <a:chExt cx="0" cy="0"/>
        </a:xfrm>
      </p:grpSpPr>
      <p:sp>
        <p:nvSpPr>
          <p:cNvPr id="2085" name="Google Shape;2085;p28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acionar um evento</a:t>
            </a:r>
            <a:endParaRPr/>
          </a:p>
        </p:txBody>
      </p:sp>
      <p:pic>
        <p:nvPicPr>
          <p:cNvPr id="2086" name="Google Shape;2086;p28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87" name="Google Shape;2087;p289"/>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Devemos atrelar o evento a um elemento, por exemplo um botão;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inserir um listener e o tipo de evento como argumento;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Aí o elemento responderá por este evento e, obviamente, os outros  da página não;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88" name="Google Shape;2088;p289"/>
          <p:cNvPicPr preferRelativeResize="0"/>
          <p:nvPr/>
        </p:nvPicPr>
        <p:blipFill>
          <a:blip r:embed="rId5">
            <a:alphaModFix/>
          </a:blip>
          <a:stretch>
            <a:fillRect/>
          </a:stretch>
        </p:blipFill>
        <p:spPr>
          <a:xfrm>
            <a:off x="689963" y="3223975"/>
            <a:ext cx="3971925" cy="942975"/>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2" name="Shape 2092"/>
        <p:cNvGrpSpPr/>
        <p:nvPr/>
      </p:nvGrpSpPr>
      <p:grpSpPr>
        <a:xfrm>
          <a:off x="0" y="0"/>
          <a:ext cx="0" cy="0"/>
          <a:chOff x="0" y="0"/>
          <a:chExt cx="0" cy="0"/>
        </a:xfrm>
      </p:grpSpPr>
      <p:sp>
        <p:nvSpPr>
          <p:cNvPr id="2093" name="Google Shape;2093;p29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Removendo eventos</a:t>
            </a:r>
            <a:endParaRPr/>
          </a:p>
        </p:txBody>
      </p:sp>
      <p:pic>
        <p:nvPicPr>
          <p:cNvPr id="2094" name="Google Shape;2094;p29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95" name="Google Shape;2095;p290"/>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Da mesma forma que podemos adicionar eventos, podemos remover quando acharmos necessário;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isso utilizamos o método removeEventListener, onde passamos o evento e a função que o evento está escutando;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96" name="Google Shape;2096;p290"/>
          <p:cNvPicPr preferRelativeResize="0"/>
          <p:nvPr/>
        </p:nvPicPr>
        <p:blipFill>
          <a:blip r:embed="rId5">
            <a:alphaModFix/>
          </a:blip>
          <a:stretch>
            <a:fillRect/>
          </a:stretch>
        </p:blipFill>
        <p:spPr>
          <a:xfrm>
            <a:off x="720000" y="2671525"/>
            <a:ext cx="3771900" cy="2047875"/>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0" name="Shape 2100"/>
        <p:cNvGrpSpPr/>
        <p:nvPr/>
      </p:nvGrpSpPr>
      <p:grpSpPr>
        <a:xfrm>
          <a:off x="0" y="0"/>
          <a:ext cx="0" cy="0"/>
          <a:chOff x="0" y="0"/>
          <a:chExt cx="0" cy="0"/>
        </a:xfrm>
      </p:grpSpPr>
      <p:sp>
        <p:nvSpPr>
          <p:cNvPr id="2101" name="Google Shape;2101;p29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objeto do evento</a:t>
            </a:r>
            <a:endParaRPr/>
          </a:p>
        </p:txBody>
      </p:sp>
      <p:pic>
        <p:nvPicPr>
          <p:cNvPr id="2102" name="Google Shape;2102;p29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03" name="Google Shape;2103;p291"/>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criamos eventos, temos a opção de utilizar um argumento opcional, que é chamado de objeto do evento;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Ele </a:t>
            </a:r>
            <a:r>
              <a:rPr lang="en" sz="1800">
                <a:solidFill>
                  <a:srgbClr val="EFEFEF"/>
                </a:solidFill>
              </a:rPr>
              <a:t>contém</a:t>
            </a:r>
            <a:r>
              <a:rPr lang="en" sz="1800">
                <a:solidFill>
                  <a:srgbClr val="EFEFEF"/>
                </a:solidFill>
              </a:rPr>
              <a:t> propriedades que podem ser utilizadas a nosso favor;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objeto é criado pelo JavaScript automaticamente;</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04" name="Google Shape;2104;p291"/>
          <p:cNvPicPr preferRelativeResize="0"/>
          <p:nvPr/>
        </p:nvPicPr>
        <p:blipFill>
          <a:blip r:embed="rId5">
            <a:alphaModFix/>
          </a:blip>
          <a:stretch>
            <a:fillRect/>
          </a:stretch>
        </p:blipFill>
        <p:spPr>
          <a:xfrm>
            <a:off x="585925" y="3181125"/>
            <a:ext cx="3048000" cy="1028700"/>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8" name="Shape 2108"/>
        <p:cNvGrpSpPr/>
        <p:nvPr/>
      </p:nvGrpSpPr>
      <p:grpSpPr>
        <a:xfrm>
          <a:off x="0" y="0"/>
          <a:ext cx="0" cy="0"/>
          <a:chOff x="0" y="0"/>
          <a:chExt cx="0" cy="0"/>
        </a:xfrm>
      </p:grpSpPr>
      <p:sp>
        <p:nvSpPr>
          <p:cNvPr id="2109" name="Google Shape;2109;p29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Propagação</a:t>
            </a:r>
            <a:endParaRPr/>
          </a:p>
        </p:txBody>
      </p:sp>
      <p:sp>
        <p:nvSpPr>
          <p:cNvPr id="2110" name="Google Shape;2110;p292"/>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não definimos um elemento muito bem (seletor brando) ou um elemento que está dentro de outro tem um evento;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 acontecer a propagação, ou seja, o outro elemento ativar um evento também, aí teremos uma duplicação;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isso temos um método que para esta propagação e resolve este problema, o </a:t>
            </a:r>
            <a:r>
              <a:rPr b="1" lang="en" sz="1800">
                <a:solidFill>
                  <a:srgbClr val="EFEFEF"/>
                </a:solidFill>
                <a:latin typeface="Fira Sans Condensed"/>
                <a:ea typeface="Fira Sans Condensed"/>
                <a:cs typeface="Fira Sans Condensed"/>
                <a:sym typeface="Fira Sans Condensed"/>
              </a:rPr>
              <a:t>stopPropagation</a:t>
            </a:r>
            <a:r>
              <a:rPr lang="en" sz="1800">
                <a:solidFill>
                  <a:srgbClr val="EFEFEF"/>
                </a:solidFill>
              </a:rPr>
              <a:t>;</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11" name="Google Shape;2111;p292"/>
          <p:cNvPicPr preferRelativeResize="0"/>
          <p:nvPr/>
        </p:nvPicPr>
        <p:blipFill>
          <a:blip r:embed="rId4">
            <a:alphaModFix/>
          </a:blip>
          <a:stretch>
            <a:fillRect/>
          </a:stretch>
        </p:blipFill>
        <p:spPr>
          <a:xfrm>
            <a:off x="3994500" y="2866900"/>
            <a:ext cx="4186100" cy="2014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59"/>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JavaScript em determinadas operações, converte silenciosamente o tipo do resultado final da operação, veja: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console.log(5 * null) // 0</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console.log(“5” - 3) //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console.log(“5” + 1) // 51</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console.log(“dois” * “três”); // NaN</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326" name="Google Shape;326;p5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Conversão de tipo automática</a:t>
            </a:r>
            <a:endParaRPr b="0">
              <a:solidFill>
                <a:srgbClr val="F3F3F3"/>
              </a:solidFill>
            </a:endParaRPr>
          </a:p>
        </p:txBody>
      </p:sp>
      <p:pic>
        <p:nvPicPr>
          <p:cNvPr id="327" name="Google Shape;327;p59"/>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5" name="Shape 2115"/>
        <p:cNvGrpSpPr/>
        <p:nvPr/>
      </p:nvGrpSpPr>
      <p:grpSpPr>
        <a:xfrm>
          <a:off x="0" y="0"/>
          <a:ext cx="0" cy="0"/>
          <a:chOff x="0" y="0"/>
          <a:chExt cx="0" cy="0"/>
        </a:xfrm>
      </p:grpSpPr>
      <p:sp>
        <p:nvSpPr>
          <p:cNvPr id="2116" name="Google Shape;2116;p29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Ações default</a:t>
            </a:r>
            <a:endParaRPr/>
          </a:p>
        </p:txBody>
      </p:sp>
      <p:pic>
        <p:nvPicPr>
          <p:cNvPr id="2117" name="Google Shape;2117;p29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18" name="Google Shape;2118;p293"/>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Muitos elementos/teclas já tem ações pre-definidas, como clicar num link nos leva a outra página;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para este evento default, e criar uma lógica diferente para o elemento em questão;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19" name="Google Shape;2119;p293"/>
          <p:cNvPicPr preferRelativeResize="0"/>
          <p:nvPr/>
        </p:nvPicPr>
        <p:blipFill>
          <a:blip r:embed="rId5">
            <a:alphaModFix/>
          </a:blip>
          <a:stretch>
            <a:fillRect/>
          </a:stretch>
        </p:blipFill>
        <p:spPr>
          <a:xfrm>
            <a:off x="812288" y="2966800"/>
            <a:ext cx="5038725" cy="1457325"/>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3" name="Shape 2123"/>
        <p:cNvGrpSpPr/>
        <p:nvPr/>
      </p:nvGrpSpPr>
      <p:grpSpPr>
        <a:xfrm>
          <a:off x="0" y="0"/>
          <a:ext cx="0" cy="0"/>
          <a:chOff x="0" y="0"/>
          <a:chExt cx="0" cy="0"/>
        </a:xfrm>
      </p:grpSpPr>
      <p:sp>
        <p:nvSpPr>
          <p:cNvPr id="2124" name="Google Shape;2124;p29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Eventos de tecla (key event)</a:t>
            </a:r>
            <a:endParaRPr/>
          </a:p>
        </p:txBody>
      </p:sp>
      <p:pic>
        <p:nvPicPr>
          <p:cNvPr id="2125" name="Google Shape;2125;p29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26" name="Google Shape;2126;p294"/>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Sempre que uma tecla é pressionada, são gerados dois eventos: keyup e keydown;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realizar ações nestes eventos também;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Keyup é quando soltamos a tecla;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Keydown é quando apertamos;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27" name="Google Shape;2127;p294"/>
          <p:cNvPicPr preferRelativeResize="0"/>
          <p:nvPr/>
        </p:nvPicPr>
        <p:blipFill>
          <a:blip r:embed="rId5">
            <a:alphaModFix/>
          </a:blip>
          <a:stretch>
            <a:fillRect/>
          </a:stretch>
        </p:blipFill>
        <p:spPr>
          <a:xfrm>
            <a:off x="720000" y="2971238"/>
            <a:ext cx="4972050" cy="1590675"/>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1" name="Shape 2131"/>
        <p:cNvGrpSpPr/>
        <p:nvPr/>
      </p:nvGrpSpPr>
      <p:grpSpPr>
        <a:xfrm>
          <a:off x="0" y="0"/>
          <a:ext cx="0" cy="0"/>
          <a:chOff x="0" y="0"/>
          <a:chExt cx="0" cy="0"/>
        </a:xfrm>
      </p:grpSpPr>
      <p:sp>
        <p:nvSpPr>
          <p:cNvPr id="2132" name="Google Shape;2132;p29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Outros eventos de mouse</a:t>
            </a:r>
            <a:endParaRPr/>
          </a:p>
        </p:txBody>
      </p:sp>
      <p:pic>
        <p:nvPicPr>
          <p:cNvPr id="2133" name="Google Shape;2133;p29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34" name="Google Shape;2134;p295"/>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mouse temos também eventos como mousedown e mouseup, semelhante aos das teclas;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Dblclick para ativar com dois cliques;</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35" name="Google Shape;2135;p295"/>
          <p:cNvPicPr preferRelativeResize="0"/>
          <p:nvPr/>
        </p:nvPicPr>
        <p:blipFill>
          <a:blip r:embed="rId5">
            <a:alphaModFix/>
          </a:blip>
          <a:stretch>
            <a:fillRect/>
          </a:stretch>
        </p:blipFill>
        <p:spPr>
          <a:xfrm>
            <a:off x="719988" y="2830238"/>
            <a:ext cx="4886325" cy="1400175"/>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9" name="Shape 2139"/>
        <p:cNvGrpSpPr/>
        <p:nvPr/>
      </p:nvGrpSpPr>
      <p:grpSpPr>
        <a:xfrm>
          <a:off x="0" y="0"/>
          <a:ext cx="0" cy="0"/>
          <a:chOff x="0" y="0"/>
          <a:chExt cx="0" cy="0"/>
        </a:xfrm>
      </p:grpSpPr>
      <p:sp>
        <p:nvSpPr>
          <p:cNvPr id="2140" name="Google Shape;2140;p29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Movimento do mouse</a:t>
            </a:r>
            <a:endParaRPr/>
          </a:p>
        </p:txBody>
      </p:sp>
      <p:pic>
        <p:nvPicPr>
          <p:cNvPr id="2141" name="Google Shape;2141;p29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42" name="Google Shape;2142;p296"/>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ativar eventos com a movimentação do mouse também;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nome dele é mousemove;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Através desse evento podemos detectar a posição do ponteiro do mouse na tela;</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43" name="Google Shape;2143;p296"/>
          <p:cNvPicPr preferRelativeResize="0"/>
          <p:nvPr/>
        </p:nvPicPr>
        <p:blipFill>
          <a:blip r:embed="rId5">
            <a:alphaModFix/>
          </a:blip>
          <a:stretch>
            <a:fillRect/>
          </a:stretch>
        </p:blipFill>
        <p:spPr>
          <a:xfrm>
            <a:off x="667388" y="3104925"/>
            <a:ext cx="6238875" cy="1181100"/>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7" name="Shape 2147"/>
        <p:cNvGrpSpPr/>
        <p:nvPr/>
      </p:nvGrpSpPr>
      <p:grpSpPr>
        <a:xfrm>
          <a:off x="0" y="0"/>
          <a:ext cx="0" cy="0"/>
          <a:chOff x="0" y="0"/>
          <a:chExt cx="0" cy="0"/>
        </a:xfrm>
      </p:grpSpPr>
      <p:sp>
        <p:nvSpPr>
          <p:cNvPr id="2148" name="Google Shape;2148;p29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Eventos por scroll</a:t>
            </a:r>
            <a:endParaRPr/>
          </a:p>
        </p:txBody>
      </p:sp>
      <p:pic>
        <p:nvPicPr>
          <p:cNvPr id="2149" name="Google Shape;2149;p29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50" name="Google Shape;2150;p297"/>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atrelar evento ao scroll da tela também, pelo evento scroll;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podemos criar um elemento assim que o scroll atingir uma posição x;</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51" name="Google Shape;2151;p297"/>
          <p:cNvPicPr preferRelativeResize="0"/>
          <p:nvPr/>
        </p:nvPicPr>
        <p:blipFill>
          <a:blip r:embed="rId5">
            <a:alphaModFix/>
          </a:blip>
          <a:stretch>
            <a:fillRect/>
          </a:stretch>
        </p:blipFill>
        <p:spPr>
          <a:xfrm>
            <a:off x="720000" y="3085875"/>
            <a:ext cx="5257800" cy="1219200"/>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5" name="Shape 2155"/>
        <p:cNvGrpSpPr/>
        <p:nvPr/>
      </p:nvGrpSpPr>
      <p:grpSpPr>
        <a:xfrm>
          <a:off x="0" y="0"/>
          <a:ext cx="0" cy="0"/>
          <a:chOff x="0" y="0"/>
          <a:chExt cx="0" cy="0"/>
        </a:xfrm>
      </p:grpSpPr>
      <p:sp>
        <p:nvSpPr>
          <p:cNvPr id="2156" name="Google Shape;2156;p29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Eventos por foco</a:t>
            </a:r>
            <a:endParaRPr/>
          </a:p>
        </p:txBody>
      </p:sp>
      <p:pic>
        <p:nvPicPr>
          <p:cNvPr id="2157" name="Google Shape;2157;p29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58" name="Google Shape;2158;p298"/>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focamos em um elemento ou saímos dele, podemos também atrelar um evento a esta 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Focus para quando um elemento recebe foco e blur quando ele perde;</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59" name="Google Shape;2159;p298"/>
          <p:cNvPicPr preferRelativeResize="0"/>
          <p:nvPr/>
        </p:nvPicPr>
        <p:blipFill>
          <a:blip r:embed="rId5">
            <a:alphaModFix/>
          </a:blip>
          <a:stretch>
            <a:fillRect/>
          </a:stretch>
        </p:blipFill>
        <p:spPr>
          <a:xfrm>
            <a:off x="720000" y="2685825"/>
            <a:ext cx="4876800" cy="2019300"/>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3" name="Shape 2163"/>
        <p:cNvGrpSpPr/>
        <p:nvPr/>
      </p:nvGrpSpPr>
      <p:grpSpPr>
        <a:xfrm>
          <a:off x="0" y="0"/>
          <a:ext cx="0" cy="0"/>
          <a:chOff x="0" y="0"/>
          <a:chExt cx="0" cy="0"/>
        </a:xfrm>
      </p:grpSpPr>
      <p:sp>
        <p:nvSpPr>
          <p:cNvPr id="2164" name="Google Shape;2164;p29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Evento de carregamento</a:t>
            </a:r>
            <a:endParaRPr/>
          </a:p>
        </p:txBody>
      </p:sp>
      <p:pic>
        <p:nvPicPr>
          <p:cNvPr id="2165" name="Google Shape;2165;p29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66" name="Google Shape;2166;p299"/>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atrelar um evento quando a página carrega, pelo evento load;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antes do usuário fechar a página pelo evento beforeunload;</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67" name="Google Shape;2167;p299"/>
          <p:cNvPicPr preferRelativeResize="0"/>
          <p:nvPr/>
        </p:nvPicPr>
        <p:blipFill>
          <a:blip r:embed="rId5">
            <a:alphaModFix/>
          </a:blip>
          <a:stretch>
            <a:fillRect/>
          </a:stretch>
        </p:blipFill>
        <p:spPr>
          <a:xfrm>
            <a:off x="719988" y="3214450"/>
            <a:ext cx="5648325" cy="96202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1" name="Shape 2171"/>
        <p:cNvGrpSpPr/>
        <p:nvPr/>
      </p:nvGrpSpPr>
      <p:grpSpPr>
        <a:xfrm>
          <a:off x="0" y="0"/>
          <a:ext cx="0" cy="0"/>
          <a:chOff x="0" y="0"/>
          <a:chExt cx="0" cy="0"/>
        </a:xfrm>
      </p:grpSpPr>
      <p:sp>
        <p:nvSpPr>
          <p:cNvPr id="2172" name="Google Shape;2172;p30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Debounce</a:t>
            </a:r>
            <a:endParaRPr/>
          </a:p>
        </p:txBody>
      </p:sp>
      <p:pic>
        <p:nvPicPr>
          <p:cNvPr id="2173" name="Google Shape;2173;p30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74" name="Google Shape;2174;p300"/>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evento que dispara </a:t>
            </a:r>
            <a:r>
              <a:rPr lang="en" sz="1800">
                <a:solidFill>
                  <a:srgbClr val="EFEFEF"/>
                </a:solidFill>
              </a:rPr>
              <a:t>múltiplas</a:t>
            </a:r>
            <a:r>
              <a:rPr lang="en" sz="1800">
                <a:solidFill>
                  <a:srgbClr val="EFEFEF"/>
                </a:solidFill>
              </a:rPr>
              <a:t> vezes pode ser um problema para a o computador do cliente;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isso podemos fazer um debounce, que é um suavizador de evento, para não chamar o mesmo tantas vezes;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75" name="Google Shape;2175;p300"/>
          <p:cNvPicPr preferRelativeResize="0"/>
          <p:nvPr/>
        </p:nvPicPr>
        <p:blipFill>
          <a:blip r:embed="rId5">
            <a:alphaModFix/>
          </a:blip>
          <a:stretch>
            <a:fillRect/>
          </a:stretch>
        </p:blipFill>
        <p:spPr>
          <a:xfrm>
            <a:off x="400125" y="2933475"/>
            <a:ext cx="6591300" cy="1524000"/>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9" name="Shape 2179"/>
        <p:cNvGrpSpPr/>
        <p:nvPr/>
      </p:nvGrpSpPr>
      <p:grpSpPr>
        <a:xfrm>
          <a:off x="0" y="0"/>
          <a:ext cx="0" cy="0"/>
          <a:chOff x="0" y="0"/>
          <a:chExt cx="0" cy="0"/>
        </a:xfrm>
      </p:grpSpPr>
      <p:sp>
        <p:nvSpPr>
          <p:cNvPr id="2180" name="Google Shape;2180;p301"/>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Eventos com JavaScript</a:t>
            </a:r>
            <a:endParaRPr sz="5500">
              <a:solidFill>
                <a:schemeClr val="lt2"/>
              </a:solidFill>
            </a:endParaRPr>
          </a:p>
        </p:txBody>
      </p:sp>
      <p:sp>
        <p:nvSpPr>
          <p:cNvPr id="2181" name="Google Shape;2181;p301"/>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a:t>
            </a:r>
            <a:endParaRPr/>
          </a:p>
        </p:txBody>
      </p:sp>
      <p:cxnSp>
        <p:nvCxnSpPr>
          <p:cNvPr id="2182" name="Google Shape;2182;p301"/>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183" name="Google Shape;2183;p301"/>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7" name="Shape 2187"/>
        <p:cNvGrpSpPr/>
        <p:nvPr/>
      </p:nvGrpSpPr>
      <p:grpSpPr>
        <a:xfrm>
          <a:off x="0" y="0"/>
          <a:ext cx="0" cy="0"/>
          <a:chOff x="0" y="0"/>
          <a:chExt cx="0" cy="0"/>
        </a:xfrm>
      </p:grpSpPr>
      <p:sp>
        <p:nvSpPr>
          <p:cNvPr id="2188" name="Google Shape;2188;p302"/>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Node.js</a:t>
            </a:r>
            <a:endParaRPr sz="5300">
              <a:solidFill>
                <a:schemeClr val="lt2"/>
              </a:solidFill>
            </a:endParaRPr>
          </a:p>
        </p:txBody>
      </p:sp>
      <p:sp>
        <p:nvSpPr>
          <p:cNvPr id="2189" name="Google Shape;2189;p302"/>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a:t>
            </a:r>
            <a:endParaRPr/>
          </a:p>
        </p:txBody>
      </p:sp>
      <p:cxnSp>
        <p:nvCxnSpPr>
          <p:cNvPr id="2190" name="Google Shape;2190;p302"/>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191" name="Google Shape;2191;p302"/>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Aprender o que é Node.js e as suas possibilidades para desenvolvimento web</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1" name="Shape 331"/>
        <p:cNvGrpSpPr/>
        <p:nvPr/>
      </p:nvGrpSpPr>
      <p:grpSpPr>
        <a:xfrm>
          <a:off x="0" y="0"/>
          <a:ext cx="0" cy="0"/>
          <a:chOff x="0" y="0"/>
          <a:chExt cx="0" cy="0"/>
        </a:xfrm>
      </p:grpSpPr>
      <p:sp>
        <p:nvSpPr>
          <p:cNvPr id="332" name="Google Shape;332;p60"/>
          <p:cNvSpPr txBox="1"/>
          <p:nvPr>
            <p:ph type="title"/>
          </p:nvPr>
        </p:nvSpPr>
        <p:spPr>
          <a:xfrm>
            <a:off x="522825" y="684100"/>
            <a:ext cx="38928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Tipos de dados e Operadores</a:t>
            </a:r>
            <a:endParaRPr>
              <a:solidFill>
                <a:schemeClr val="lt2"/>
              </a:solidFill>
            </a:endParaRPr>
          </a:p>
          <a:p>
            <a:pPr indent="0" lvl="0" marL="0" rtl="0" algn="r">
              <a:spcBef>
                <a:spcPts val="0"/>
              </a:spcBef>
              <a:spcAft>
                <a:spcPts val="0"/>
              </a:spcAft>
              <a:buNone/>
            </a:pPr>
            <a:r>
              <a:t/>
            </a:r>
            <a:endParaRPr/>
          </a:p>
        </p:txBody>
      </p:sp>
      <p:sp>
        <p:nvSpPr>
          <p:cNvPr id="333" name="Google Shape;333;p60"/>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
        <p:nvSpPr>
          <p:cNvPr id="334" name="Google Shape;334;p60"/>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335" name="Google Shape;335;p60"/>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5" name="Shape 2195"/>
        <p:cNvGrpSpPr/>
        <p:nvPr/>
      </p:nvGrpSpPr>
      <p:grpSpPr>
        <a:xfrm>
          <a:off x="0" y="0"/>
          <a:ext cx="0" cy="0"/>
          <a:chOff x="0" y="0"/>
          <a:chExt cx="0" cy="0"/>
        </a:xfrm>
      </p:grpSpPr>
      <p:sp>
        <p:nvSpPr>
          <p:cNvPr id="2196" name="Google Shape;2196;p30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Node?</a:t>
            </a:r>
            <a:endParaRPr/>
          </a:p>
        </p:txBody>
      </p:sp>
      <p:pic>
        <p:nvPicPr>
          <p:cNvPr id="2197" name="Google Shape;2197;p30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98" name="Google Shape;2198;p303"/>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é uma linguagem de programação;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ferramenta </a:t>
            </a:r>
            <a:r>
              <a:rPr lang="en" sz="1800">
                <a:solidFill>
                  <a:srgbClr val="EFEFEF"/>
                </a:solidFill>
              </a:rPr>
              <a:t>construída</a:t>
            </a:r>
            <a:r>
              <a:rPr lang="en" sz="1800">
                <a:solidFill>
                  <a:srgbClr val="EFEFEF"/>
                </a:solidFill>
              </a:rPr>
              <a:t> sobre o motor JavaScript do Google Chrome para criar aplicações rápidas e escaláveis;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problema: cada conexão de um cliente aloca um espaço na memória;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Node: cada conexão é um evento executado na engine no    Node;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o Node suporta muito mais conexões do que PHP e Java     em uma máquina igual, por exemplo;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2" name="Shape 2202"/>
        <p:cNvGrpSpPr/>
        <p:nvPr/>
      </p:nvGrpSpPr>
      <p:grpSpPr>
        <a:xfrm>
          <a:off x="0" y="0"/>
          <a:ext cx="0" cy="0"/>
          <a:chOff x="0" y="0"/>
          <a:chExt cx="0" cy="0"/>
        </a:xfrm>
      </p:grpSpPr>
      <p:sp>
        <p:nvSpPr>
          <p:cNvPr id="2203" name="Google Shape;2203;p30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Instalando o Node</a:t>
            </a:r>
            <a:endParaRPr/>
          </a:p>
        </p:txBody>
      </p:sp>
      <p:pic>
        <p:nvPicPr>
          <p:cNvPr id="2204" name="Google Shape;2204;p30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05" name="Google Shape;2205;p304"/>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Site oficial: </a:t>
            </a:r>
            <a:r>
              <a:rPr lang="en" sz="1100" u="sng">
                <a:solidFill>
                  <a:schemeClr val="hlink"/>
                </a:solidFill>
                <a:latin typeface="Arial"/>
                <a:ea typeface="Arial"/>
                <a:cs typeface="Arial"/>
                <a:sym typeface="Arial"/>
                <a:hlinkClick r:id="rId5"/>
              </a:rPr>
              <a:t>https://nodejs.org/en/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windows é um executável, que funciona com a maioria dos outros programas para instalar (next, next, next);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Linux:  sudo apt install nodejs e sudo apt install npm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 com: node -v</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9" name="Shape 2209"/>
        <p:cNvGrpSpPr/>
        <p:nvPr/>
      </p:nvGrpSpPr>
      <p:grpSpPr>
        <a:xfrm>
          <a:off x="0" y="0"/>
          <a:ext cx="0" cy="0"/>
          <a:chOff x="0" y="0"/>
          <a:chExt cx="0" cy="0"/>
        </a:xfrm>
      </p:grpSpPr>
      <p:sp>
        <p:nvSpPr>
          <p:cNvPr id="2210" name="Google Shape;2210;p30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Testando o Node</a:t>
            </a:r>
            <a:endParaRPr/>
          </a:p>
        </p:txBody>
      </p:sp>
      <p:pic>
        <p:nvPicPr>
          <p:cNvPr id="2211" name="Google Shape;2211;p30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12" name="Google Shape;2212;p305"/>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um arquivo JavaScript e executar com o node;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Node test.js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213" name="Google Shape;2213;p305"/>
          <p:cNvPicPr preferRelativeResize="0"/>
          <p:nvPr/>
        </p:nvPicPr>
        <p:blipFill>
          <a:blip r:embed="rId5">
            <a:alphaModFix/>
          </a:blip>
          <a:stretch>
            <a:fillRect/>
          </a:stretch>
        </p:blipFill>
        <p:spPr>
          <a:xfrm>
            <a:off x="507750" y="3223975"/>
            <a:ext cx="2857500" cy="942975"/>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7" name="Shape 2217"/>
        <p:cNvGrpSpPr/>
        <p:nvPr/>
      </p:nvGrpSpPr>
      <p:grpSpPr>
        <a:xfrm>
          <a:off x="0" y="0"/>
          <a:ext cx="0" cy="0"/>
          <a:chOff x="0" y="0"/>
          <a:chExt cx="0" cy="0"/>
        </a:xfrm>
      </p:grpSpPr>
      <p:sp>
        <p:nvSpPr>
          <p:cNvPr id="2218" name="Google Shape;2218;p30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comando node</a:t>
            </a:r>
            <a:endParaRPr/>
          </a:p>
        </p:txBody>
      </p:sp>
      <p:pic>
        <p:nvPicPr>
          <p:cNvPr id="2219" name="Google Shape;2219;p30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20" name="Google Shape;2220;p306"/>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executar instruções de JavaScript rodando o comando node;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fazer operações matemáticas, utilizar funções do JavaScript e muito mais;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221" name="Google Shape;2221;p306"/>
          <p:cNvPicPr preferRelativeResize="0"/>
          <p:nvPr/>
        </p:nvPicPr>
        <p:blipFill>
          <a:blip r:embed="rId5">
            <a:alphaModFix/>
          </a:blip>
          <a:stretch>
            <a:fillRect/>
          </a:stretch>
        </p:blipFill>
        <p:spPr>
          <a:xfrm>
            <a:off x="719988" y="3157300"/>
            <a:ext cx="2428875" cy="1076325"/>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5" name="Shape 2225"/>
        <p:cNvGrpSpPr/>
        <p:nvPr/>
      </p:nvGrpSpPr>
      <p:grpSpPr>
        <a:xfrm>
          <a:off x="0" y="0"/>
          <a:ext cx="0" cy="0"/>
          <a:chOff x="0" y="0"/>
          <a:chExt cx="0" cy="0"/>
        </a:xfrm>
      </p:grpSpPr>
      <p:sp>
        <p:nvSpPr>
          <p:cNvPr id="2226" name="Google Shape;2226;p30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npm</a:t>
            </a:r>
            <a:endParaRPr/>
          </a:p>
        </p:txBody>
      </p:sp>
      <p:pic>
        <p:nvPicPr>
          <p:cNvPr id="2227" name="Google Shape;2227;p30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28" name="Google Shape;2228;p307"/>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Ferramenta utilizada para instalar módulos de JavaScript;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podem fazer desde operações matemáticas até comunicação HTTP;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Instalamos um pacote pelo comando: </a:t>
            </a:r>
            <a:r>
              <a:rPr b="1" lang="en" sz="1800">
                <a:solidFill>
                  <a:srgbClr val="EFEFEF"/>
                </a:solidFill>
                <a:latin typeface="Fira Sans Condensed"/>
                <a:ea typeface="Fira Sans Condensed"/>
                <a:cs typeface="Fira Sans Condensed"/>
                <a:sym typeface="Fira Sans Condensed"/>
              </a:rPr>
              <a:t>npm install pacote</a:t>
            </a: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Há um curso completo de npm na Udemy feito por mim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Vem junto com o Node;</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2" name="Shape 2232"/>
        <p:cNvGrpSpPr/>
        <p:nvPr/>
      </p:nvGrpSpPr>
      <p:grpSpPr>
        <a:xfrm>
          <a:off x="0" y="0"/>
          <a:ext cx="0" cy="0"/>
          <a:chOff x="0" y="0"/>
          <a:chExt cx="0" cy="0"/>
        </a:xfrm>
      </p:grpSpPr>
      <p:sp>
        <p:nvSpPr>
          <p:cNvPr id="2233" name="Google Shape;2233;p30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Iniciando um projeto</a:t>
            </a:r>
            <a:endParaRPr/>
          </a:p>
        </p:txBody>
      </p:sp>
      <p:pic>
        <p:nvPicPr>
          <p:cNvPr id="2234" name="Google Shape;2234;p30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35" name="Google Shape;2235;p308"/>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Na última aula vimos que o node reclamou da falta do package.json;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certo sempre é ter um arquivo desse ao iniciar um novo projeto;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a partir do template, utilizando o comando: npm init;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Aí teremos um projeto com o package.json;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Este arquivo serve para configurações e salva nossas dependências;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9" name="Shape 2239"/>
        <p:cNvGrpSpPr/>
        <p:nvPr/>
      </p:nvGrpSpPr>
      <p:grpSpPr>
        <a:xfrm>
          <a:off x="0" y="0"/>
          <a:ext cx="0" cy="0"/>
          <a:chOff x="0" y="0"/>
          <a:chExt cx="0" cy="0"/>
        </a:xfrm>
      </p:grpSpPr>
      <p:sp>
        <p:nvSpPr>
          <p:cNvPr id="2240" name="Google Shape;2240;p30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Módulo de file system</a:t>
            </a:r>
            <a:endParaRPr/>
          </a:p>
        </p:txBody>
      </p:sp>
      <p:pic>
        <p:nvPicPr>
          <p:cNvPr id="2241" name="Google Shape;2241;p30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42" name="Google Shape;2242;p309"/>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dos módulos mais utilizados;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Ele serve para trabalhar com arquivos e diretórios;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Já é incluso no node, ou seja, não precisamos instalar</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243" name="Google Shape;2243;p309"/>
          <p:cNvPicPr preferRelativeResize="0"/>
          <p:nvPr/>
        </p:nvPicPr>
        <p:blipFill>
          <a:blip r:embed="rId5">
            <a:alphaModFix/>
          </a:blip>
          <a:stretch>
            <a:fillRect/>
          </a:stretch>
        </p:blipFill>
        <p:spPr>
          <a:xfrm>
            <a:off x="719988" y="2531900"/>
            <a:ext cx="4962525" cy="2095500"/>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7" name="Shape 2247"/>
        <p:cNvGrpSpPr/>
        <p:nvPr/>
      </p:nvGrpSpPr>
      <p:grpSpPr>
        <a:xfrm>
          <a:off x="0" y="0"/>
          <a:ext cx="0" cy="0"/>
          <a:chOff x="0" y="0"/>
          <a:chExt cx="0" cy="0"/>
        </a:xfrm>
      </p:grpSpPr>
      <p:sp>
        <p:nvSpPr>
          <p:cNvPr id="2248" name="Google Shape;2248;p31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File system: escrevendo</a:t>
            </a:r>
            <a:endParaRPr/>
          </a:p>
        </p:txBody>
      </p:sp>
      <p:pic>
        <p:nvPicPr>
          <p:cNvPr id="2249" name="Google Shape;2249;p31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50" name="Google Shape;2250;p310"/>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ler arquivo, podemos também alterar o mesmo;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Chamamos isso de escrever no arquivo;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251" name="Google Shape;2251;p310"/>
          <p:cNvPicPr preferRelativeResize="0"/>
          <p:nvPr/>
        </p:nvPicPr>
        <p:blipFill>
          <a:blip r:embed="rId5">
            <a:alphaModFix/>
          </a:blip>
          <a:stretch>
            <a:fillRect/>
          </a:stretch>
        </p:blipFill>
        <p:spPr>
          <a:xfrm>
            <a:off x="507750" y="2833450"/>
            <a:ext cx="6038850" cy="1724025"/>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5" name="Shape 2255"/>
        <p:cNvGrpSpPr/>
        <p:nvPr/>
      </p:nvGrpSpPr>
      <p:grpSpPr>
        <a:xfrm>
          <a:off x="0" y="0"/>
          <a:ext cx="0" cy="0"/>
          <a:chOff x="0" y="0"/>
          <a:chExt cx="0" cy="0"/>
        </a:xfrm>
      </p:grpSpPr>
      <p:sp>
        <p:nvSpPr>
          <p:cNvPr id="2256" name="Google Shape;2256;p31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Módulo HTTP</a:t>
            </a:r>
            <a:endParaRPr/>
          </a:p>
        </p:txBody>
      </p:sp>
      <p:pic>
        <p:nvPicPr>
          <p:cNvPr id="2257" name="Google Shape;2257;p31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58" name="Google Shape;2258;p311"/>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Outro módulo muito utilizado, para fazer comunicação via HTTP;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múdulo já vem com o Node;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 criar um servidor que serve páginas web para nós;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259" name="Google Shape;2259;p311"/>
          <p:cNvPicPr preferRelativeResize="0"/>
          <p:nvPr/>
        </p:nvPicPr>
        <p:blipFill>
          <a:blip r:embed="rId5">
            <a:alphaModFix/>
          </a:blip>
          <a:stretch>
            <a:fillRect/>
          </a:stretch>
        </p:blipFill>
        <p:spPr>
          <a:xfrm>
            <a:off x="720000" y="2105050"/>
            <a:ext cx="5143500" cy="264795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3" name="Shape 2263"/>
        <p:cNvGrpSpPr/>
        <p:nvPr/>
      </p:nvGrpSpPr>
      <p:grpSpPr>
        <a:xfrm>
          <a:off x="0" y="0"/>
          <a:ext cx="0" cy="0"/>
          <a:chOff x="0" y="0"/>
          <a:chExt cx="0" cy="0"/>
        </a:xfrm>
      </p:grpSpPr>
      <p:sp>
        <p:nvSpPr>
          <p:cNvPr id="2264" name="Google Shape;2264;p31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uma API?</a:t>
            </a:r>
            <a:endParaRPr/>
          </a:p>
        </p:txBody>
      </p:sp>
      <p:pic>
        <p:nvPicPr>
          <p:cNvPr id="2265" name="Google Shape;2265;p31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66" name="Google Shape;2266;p312"/>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Application</a:t>
            </a:r>
            <a:r>
              <a:rPr lang="en" sz="1800">
                <a:solidFill>
                  <a:srgbClr val="EFEFEF"/>
                </a:solidFill>
              </a:rPr>
              <a:t> Programming Interface;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maneira de se comunicar via HTTP a um servidor e fazer operações como: visualizar, deletar, criar e atualizar dados;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Grandes aplicações como Facebook e Instagram utilizam APIs;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Grande parte dos softwares desenvolvidos em Node.js tem uma API;</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utilizam um framework chamado Express para isso;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61"/>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341" name="Google Shape;341;p61"/>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342" name="Google Shape;342;p61"/>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343" name="Google Shape;343;p61"/>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tipos de dados</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0" name="Shape 2270"/>
        <p:cNvGrpSpPr/>
        <p:nvPr/>
      </p:nvGrpSpPr>
      <p:grpSpPr>
        <a:xfrm>
          <a:off x="0" y="0"/>
          <a:ext cx="0" cy="0"/>
          <a:chOff x="0" y="0"/>
          <a:chExt cx="0" cy="0"/>
        </a:xfrm>
      </p:grpSpPr>
      <p:sp>
        <p:nvSpPr>
          <p:cNvPr id="2271" name="Google Shape;2271;p31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REST e RESTful?</a:t>
            </a:r>
            <a:endParaRPr/>
          </a:p>
        </p:txBody>
      </p:sp>
      <p:pic>
        <p:nvPicPr>
          <p:cNvPr id="2272" name="Google Shape;2272;p31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73" name="Google Shape;2273;p313"/>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falamos em API estamos condicionados a falar de REST e RESTful também;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REST = Representational State Transfer, princípios e regras que permitem criar uma aplicação com interfaces bem definidas;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RESTful = Capacidade de aplicar os princípios do REST;</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7" name="Shape 2277"/>
        <p:cNvGrpSpPr/>
        <p:nvPr/>
      </p:nvGrpSpPr>
      <p:grpSpPr>
        <a:xfrm>
          <a:off x="0" y="0"/>
          <a:ext cx="0" cy="0"/>
          <a:chOff x="0" y="0"/>
          <a:chExt cx="0" cy="0"/>
        </a:xfrm>
      </p:grpSpPr>
      <p:sp>
        <p:nvSpPr>
          <p:cNvPr id="2278" name="Google Shape;2278;p31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REST e os verbos HTTP</a:t>
            </a:r>
            <a:endParaRPr/>
          </a:p>
        </p:txBody>
      </p:sp>
      <p:pic>
        <p:nvPicPr>
          <p:cNvPr id="2279" name="Google Shape;2279;p31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80" name="Google Shape;2280;p314"/>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Sempre que criamos uma API devemos utilizar os verbos HTTP corretos para cada URL da nossa aplicação (veremos isso na prática);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Verbo GET: para solicitar dados;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Verbo POST: para inserir dados;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Verbo DELETE: para deletar dados;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Verbo PUT: para atualizar dados;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4" name="Shape 2284"/>
        <p:cNvGrpSpPr/>
        <p:nvPr/>
      </p:nvGrpSpPr>
      <p:grpSpPr>
        <a:xfrm>
          <a:off x="0" y="0"/>
          <a:ext cx="0" cy="0"/>
          <a:chOff x="0" y="0"/>
          <a:chExt cx="0" cy="0"/>
        </a:xfrm>
      </p:grpSpPr>
      <p:sp>
        <p:nvSpPr>
          <p:cNvPr id="2285" name="Google Shape;2285;p31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Express</a:t>
            </a:r>
            <a:endParaRPr/>
          </a:p>
        </p:txBody>
      </p:sp>
      <p:pic>
        <p:nvPicPr>
          <p:cNvPr id="2286" name="Google Shape;2286;p31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87" name="Google Shape;2287;p315"/>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framework web, muito utilizado para criar aplicações em Node.js;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 em seu core o módulo HTTP para criar as comunicações;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outros módulos;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uma API com o Express facilmente;</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1" name="Shape 2291"/>
        <p:cNvGrpSpPr/>
        <p:nvPr/>
      </p:nvGrpSpPr>
      <p:grpSpPr>
        <a:xfrm>
          <a:off x="0" y="0"/>
          <a:ext cx="0" cy="0"/>
          <a:chOff x="0" y="0"/>
          <a:chExt cx="0" cy="0"/>
        </a:xfrm>
      </p:grpSpPr>
      <p:sp>
        <p:nvSpPr>
          <p:cNvPr id="2292" name="Google Shape;2292;p31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Instalando o Express</a:t>
            </a:r>
            <a:endParaRPr/>
          </a:p>
        </p:txBody>
      </p:sp>
      <p:pic>
        <p:nvPicPr>
          <p:cNvPr id="2293" name="Google Shape;2293;p31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94" name="Google Shape;2294;p316"/>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Express precisa ser instalado;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Então vamos instalar pelo npm e criar um projeto novo;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npm init;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npm install express;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Express será instalado e adicionado as dependências do nosso projeto;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8" name="Shape 2298"/>
        <p:cNvGrpSpPr/>
        <p:nvPr/>
      </p:nvGrpSpPr>
      <p:grpSpPr>
        <a:xfrm>
          <a:off x="0" y="0"/>
          <a:ext cx="0" cy="0"/>
          <a:chOff x="0" y="0"/>
          <a:chExt cx="0" cy="0"/>
        </a:xfrm>
      </p:grpSpPr>
      <p:sp>
        <p:nvSpPr>
          <p:cNvPr id="2299" name="Google Shape;2299;p31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O que são Rotas?</a:t>
            </a:r>
            <a:endParaRPr/>
          </a:p>
        </p:txBody>
      </p:sp>
      <p:pic>
        <p:nvPicPr>
          <p:cNvPr id="2300" name="Google Shape;2300;p31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301" name="Google Shape;2301;p317"/>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Nos sites e nas APIs temos o que chamamos de rotas;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é basicamente a URL que queremos acessar;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Porém quando tratamos de uma API chamamos as URLs de rota;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Express vamos criar as nossas rotas para serem acessadas via HTTP e responderem baseadas numa lógica que inserirmos;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cada rota vai receber um método HTTP, que deve coincidir com       o proposto pelo REST, conforme vimos anteriormente;</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5" name="Shape 2305"/>
        <p:cNvGrpSpPr/>
        <p:nvPr/>
      </p:nvGrpSpPr>
      <p:grpSpPr>
        <a:xfrm>
          <a:off x="0" y="0"/>
          <a:ext cx="0" cy="0"/>
          <a:chOff x="0" y="0"/>
          <a:chExt cx="0" cy="0"/>
        </a:xfrm>
      </p:grpSpPr>
      <p:sp>
        <p:nvSpPr>
          <p:cNvPr id="2306" name="Google Shape;2306;p31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Testando o Express</a:t>
            </a:r>
            <a:endParaRPr/>
          </a:p>
        </p:txBody>
      </p:sp>
      <p:pic>
        <p:nvPicPr>
          <p:cNvPr id="2307" name="Google Shape;2307;p31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308" name="Google Shape;2308;p318"/>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Vamos criar nossa primeira aplicação e primeira rota;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disso fazer os testes;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309" name="Google Shape;2309;p318"/>
          <p:cNvPicPr preferRelativeResize="0"/>
          <p:nvPr/>
        </p:nvPicPr>
        <p:blipFill>
          <a:blip r:embed="rId5">
            <a:alphaModFix/>
          </a:blip>
          <a:stretch>
            <a:fillRect/>
          </a:stretch>
        </p:blipFill>
        <p:spPr>
          <a:xfrm>
            <a:off x="720000" y="2295525"/>
            <a:ext cx="5143500" cy="2171700"/>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3" name="Shape 2313"/>
        <p:cNvGrpSpPr/>
        <p:nvPr/>
      </p:nvGrpSpPr>
      <p:grpSpPr>
        <a:xfrm>
          <a:off x="0" y="0"/>
          <a:ext cx="0" cy="0"/>
          <a:chOff x="0" y="0"/>
          <a:chExt cx="0" cy="0"/>
        </a:xfrm>
      </p:grpSpPr>
      <p:sp>
        <p:nvSpPr>
          <p:cNvPr id="2314" name="Google Shape;2314;p31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Instalando o Postman</a:t>
            </a:r>
            <a:endParaRPr/>
          </a:p>
        </p:txBody>
      </p:sp>
      <p:pic>
        <p:nvPicPr>
          <p:cNvPr id="2315" name="Google Shape;2315;p31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316" name="Google Shape;2316;p319"/>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Postman é o software mais utilizado para testar APIs;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ainda não é uma interface gráfica, podemos testar por meio dele as rotas de nossa API;</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https://www.postman.com/downloads/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317" name="Google Shape;2317;p319"/>
          <p:cNvPicPr preferRelativeResize="0"/>
          <p:nvPr/>
        </p:nvPicPr>
        <p:blipFill>
          <a:blip r:embed="rId5">
            <a:alphaModFix/>
          </a:blip>
          <a:stretch>
            <a:fillRect/>
          </a:stretch>
        </p:blipFill>
        <p:spPr>
          <a:xfrm>
            <a:off x="642950" y="2291648"/>
            <a:ext cx="5619751" cy="2239875"/>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1" name="Shape 2321"/>
        <p:cNvGrpSpPr/>
        <p:nvPr/>
      </p:nvGrpSpPr>
      <p:grpSpPr>
        <a:xfrm>
          <a:off x="0" y="0"/>
          <a:ext cx="0" cy="0"/>
          <a:chOff x="0" y="0"/>
          <a:chExt cx="0" cy="0"/>
        </a:xfrm>
      </p:grpSpPr>
      <p:sp>
        <p:nvSpPr>
          <p:cNvPr id="2322" name="Google Shape;2322;p32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Testando rota com Postman</a:t>
            </a:r>
            <a:endParaRPr/>
          </a:p>
        </p:txBody>
      </p:sp>
      <p:pic>
        <p:nvPicPr>
          <p:cNvPr id="2323" name="Google Shape;2323;p32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324" name="Google Shape;2324;p320"/>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Apenas precisamos definir o verbo correto (GET) e a rota;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Assim receberemos a resposta que codamos no Express;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325" name="Google Shape;2325;p320"/>
          <p:cNvPicPr preferRelativeResize="0"/>
          <p:nvPr/>
        </p:nvPicPr>
        <p:blipFill>
          <a:blip r:embed="rId5">
            <a:alphaModFix/>
          </a:blip>
          <a:stretch>
            <a:fillRect/>
          </a:stretch>
        </p:blipFill>
        <p:spPr>
          <a:xfrm>
            <a:off x="623475" y="1845450"/>
            <a:ext cx="6193375" cy="3115375"/>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9" name="Shape 2329"/>
        <p:cNvGrpSpPr/>
        <p:nvPr/>
      </p:nvGrpSpPr>
      <p:grpSpPr>
        <a:xfrm>
          <a:off x="0" y="0"/>
          <a:ext cx="0" cy="0"/>
          <a:chOff x="0" y="0"/>
          <a:chExt cx="0" cy="0"/>
        </a:xfrm>
      </p:grpSpPr>
      <p:sp>
        <p:nvSpPr>
          <p:cNvPr id="2330" name="Google Shape;2330;p321"/>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Node.js</a:t>
            </a:r>
            <a:endParaRPr sz="5500">
              <a:solidFill>
                <a:schemeClr val="lt2"/>
              </a:solidFill>
            </a:endParaRPr>
          </a:p>
        </p:txBody>
      </p:sp>
      <p:sp>
        <p:nvSpPr>
          <p:cNvPr id="2331" name="Google Shape;2331;p321"/>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a:t>
            </a:r>
            <a:endParaRPr/>
          </a:p>
        </p:txBody>
      </p:sp>
      <p:cxnSp>
        <p:nvCxnSpPr>
          <p:cNvPr id="2332" name="Google Shape;2332;p321"/>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333" name="Google Shape;2333;p321"/>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7" name="Shape 2337"/>
        <p:cNvGrpSpPr/>
        <p:nvPr/>
      </p:nvGrpSpPr>
      <p:grpSpPr>
        <a:xfrm>
          <a:off x="0" y="0"/>
          <a:ext cx="0" cy="0"/>
          <a:chOff x="0" y="0"/>
          <a:chExt cx="0" cy="0"/>
        </a:xfrm>
      </p:grpSpPr>
      <p:sp>
        <p:nvSpPr>
          <p:cNvPr id="2338" name="Google Shape;2338;p322"/>
          <p:cNvSpPr txBox="1"/>
          <p:nvPr>
            <p:ph idx="1" type="subTitle"/>
          </p:nvPr>
        </p:nvSpPr>
        <p:spPr>
          <a:xfrm>
            <a:off x="311700" y="33394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Introdução</a:t>
            </a:r>
            <a:endParaRPr/>
          </a:p>
        </p:txBody>
      </p:sp>
      <p:pic>
        <p:nvPicPr>
          <p:cNvPr id="2339" name="Google Shape;2339;p322"/>
          <p:cNvPicPr preferRelativeResize="0"/>
          <p:nvPr/>
        </p:nvPicPr>
        <p:blipFill>
          <a:blip r:embed="rId3">
            <a:alphaModFix/>
          </a:blip>
          <a:stretch>
            <a:fillRect/>
          </a:stretch>
        </p:blipFill>
        <p:spPr>
          <a:xfrm>
            <a:off x="4210750" y="4055874"/>
            <a:ext cx="722492" cy="792600"/>
          </a:xfrm>
          <a:prstGeom prst="rect">
            <a:avLst/>
          </a:prstGeom>
          <a:noFill/>
          <a:ln>
            <a:noFill/>
          </a:ln>
        </p:spPr>
      </p:pic>
      <p:sp>
        <p:nvSpPr>
          <p:cNvPr id="2340" name="Google Shape;2340;p322"/>
          <p:cNvSpPr txBox="1"/>
          <p:nvPr>
            <p:ph idx="1" type="subTitle"/>
          </p:nvPr>
        </p:nvSpPr>
        <p:spPr>
          <a:xfrm>
            <a:off x="311700" y="25717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dk1"/>
                </a:solidFill>
              </a:rPr>
              <a:t>JavaScript Moderno (ES6)</a:t>
            </a:r>
            <a:endParaRPr sz="4000">
              <a:solidFill>
                <a:schemeClr val="dk1"/>
              </a:solidFill>
            </a:endParaRPr>
          </a:p>
        </p:txBody>
      </p:sp>
      <p:pic>
        <p:nvPicPr>
          <p:cNvPr id="2341" name="Google Shape;2341;p322"/>
          <p:cNvPicPr preferRelativeResize="0"/>
          <p:nvPr/>
        </p:nvPicPr>
        <p:blipFill>
          <a:blip r:embed="rId4">
            <a:alphaModFix/>
          </a:blip>
          <a:stretch>
            <a:fillRect/>
          </a:stretch>
        </p:blipFill>
        <p:spPr>
          <a:xfrm>
            <a:off x="3612650" y="500624"/>
            <a:ext cx="1918700" cy="191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6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01</a:t>
            </a:r>
            <a:endParaRPr>
              <a:solidFill>
                <a:srgbClr val="F3F3F3"/>
              </a:solidFill>
            </a:endParaRPr>
          </a:p>
        </p:txBody>
      </p:sp>
      <p:pic>
        <p:nvPicPr>
          <p:cNvPr id="349" name="Google Shape;349;p6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350" name="Google Shape;350;p6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três valores em string em um arquivo e exiba no navegador com o console.log();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aspas duplas, simples e template literals;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p323"/>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O que é JS ES6?</a:t>
            </a:r>
            <a:endParaRPr b="1" sz="3000">
              <a:solidFill>
                <a:srgbClr val="FFFFFF"/>
              </a:solidFill>
            </a:endParaRPr>
          </a:p>
        </p:txBody>
      </p:sp>
      <p:pic>
        <p:nvPicPr>
          <p:cNvPr id="2347" name="Google Shape;2347;p323"/>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348" name="Google Shape;2348;p323"/>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Uma versão “nova” de JS que trouxe </a:t>
            </a:r>
            <a:r>
              <a:rPr b="1" lang="en" sz="1800">
                <a:solidFill>
                  <a:schemeClr val="accent6"/>
                </a:solidFill>
              </a:rPr>
              <a:t>diversas funcionalidades</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São os conhecimentos base para aprender os </a:t>
            </a:r>
            <a:r>
              <a:rPr b="1" lang="en" sz="1800">
                <a:solidFill>
                  <a:schemeClr val="accent6"/>
                </a:solidFill>
              </a:rPr>
              <a:t>frameworks modernos</a:t>
            </a:r>
            <a:r>
              <a:rPr lang="en" sz="1800">
                <a:solidFill>
                  <a:srgbClr val="FFFFFF"/>
                </a:solidFill>
              </a:rPr>
              <a:t> (React, Vue e etc);</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E também </a:t>
            </a:r>
            <a:r>
              <a:rPr b="1" lang="en" sz="1800">
                <a:solidFill>
                  <a:schemeClr val="accent6"/>
                </a:solidFill>
              </a:rPr>
              <a:t>agilizam muito o desenvolvimento</a:t>
            </a:r>
            <a:r>
              <a:rPr lang="en" sz="1800">
                <a:solidFill>
                  <a:srgbClr val="FFFFFF"/>
                </a:solidFill>
              </a:rPr>
              <a:t> de JS puro;</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Nesta seção vamos aprender os principais recursos de </a:t>
            </a:r>
            <a:r>
              <a:rPr b="1" lang="en" sz="1800">
                <a:solidFill>
                  <a:schemeClr val="accent6"/>
                </a:solidFill>
              </a:rPr>
              <a:t>ES6</a:t>
            </a:r>
            <a:r>
              <a:rPr lang="en" sz="1800">
                <a:solidFill>
                  <a:srgbClr val="FFFFFF"/>
                </a:solidFill>
              </a:rPr>
              <a:t>!</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349" name="Google Shape;2349;p323"/>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324"/>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Variáveis com let e const</a:t>
            </a:r>
            <a:endParaRPr b="1" sz="3000">
              <a:solidFill>
                <a:srgbClr val="FFFFFF"/>
              </a:solidFill>
            </a:endParaRPr>
          </a:p>
        </p:txBody>
      </p:sp>
      <p:pic>
        <p:nvPicPr>
          <p:cNvPr id="2355" name="Google Shape;2355;p324"/>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356" name="Google Shape;2356;p324"/>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Temos duas novas formas de </a:t>
            </a:r>
            <a:r>
              <a:rPr b="1" lang="en" sz="1800">
                <a:solidFill>
                  <a:schemeClr val="accent6"/>
                </a:solidFill>
              </a:rPr>
              <a:t>declarar variáveis no ES6</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A </a:t>
            </a:r>
            <a:r>
              <a:rPr b="1" lang="en" sz="1800">
                <a:solidFill>
                  <a:schemeClr val="accent6"/>
                </a:solidFill>
              </a:rPr>
              <a:t>let </a:t>
            </a:r>
            <a:r>
              <a:rPr lang="en" sz="1800">
                <a:solidFill>
                  <a:srgbClr val="FFFFFF"/>
                </a:solidFill>
              </a:rPr>
              <a:t>que é semelhante ao var, podemos alterar valores;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E a </a:t>
            </a:r>
            <a:r>
              <a:rPr b="1" lang="en" sz="1800">
                <a:solidFill>
                  <a:schemeClr val="accent6"/>
                </a:solidFill>
              </a:rPr>
              <a:t>const</a:t>
            </a:r>
            <a:r>
              <a:rPr lang="en" sz="1800">
                <a:solidFill>
                  <a:srgbClr val="FFFFFF"/>
                </a:solidFill>
              </a:rPr>
              <a:t>, que é uma forma de declarar constantes;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O grande diferencial é o </a:t>
            </a:r>
            <a:r>
              <a:rPr b="1" lang="en" sz="1800">
                <a:solidFill>
                  <a:schemeClr val="accent6"/>
                </a:solidFill>
              </a:rPr>
              <a:t>escopo de blocos</a:t>
            </a:r>
            <a:r>
              <a:rPr lang="en" sz="1800">
                <a:solidFill>
                  <a:srgbClr val="FFFFFF"/>
                </a:solidFill>
              </a:rPr>
              <a:t>, não temos mais variáveis sendo ‘vazadas’ para outros escopos por causa do mesmo nome;</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357" name="Google Shape;2357;p324"/>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sp>
        <p:nvSpPr>
          <p:cNvPr id="2362" name="Google Shape;2362;p325"/>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Arrow Functions</a:t>
            </a:r>
            <a:endParaRPr b="1" sz="3000">
              <a:solidFill>
                <a:srgbClr val="FFFFFF"/>
              </a:solidFill>
            </a:endParaRPr>
          </a:p>
        </p:txBody>
      </p:sp>
      <p:pic>
        <p:nvPicPr>
          <p:cNvPr id="2363" name="Google Shape;2363;p325"/>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364" name="Google Shape;2364;p325"/>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A </a:t>
            </a:r>
            <a:r>
              <a:rPr b="1" lang="en" sz="1800">
                <a:solidFill>
                  <a:schemeClr val="accent6"/>
                </a:solidFill>
              </a:rPr>
              <a:t>arrow function</a:t>
            </a:r>
            <a:r>
              <a:rPr lang="en" sz="1800">
                <a:solidFill>
                  <a:srgbClr val="FFFFFF"/>
                </a:solidFill>
              </a:rPr>
              <a:t> é um recurso para criar funções de forma mais simples;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Mas ela </a:t>
            </a:r>
            <a:r>
              <a:rPr b="1" lang="en" sz="1800">
                <a:solidFill>
                  <a:schemeClr val="accent6"/>
                </a:solidFill>
              </a:rPr>
              <a:t>não funciona exatamente como uma function</a:t>
            </a:r>
            <a:r>
              <a:rPr lang="en" sz="1800">
                <a:solidFill>
                  <a:srgbClr val="FFFFFF"/>
                </a:solidFill>
              </a:rPr>
              <a:t> em todos os aspectos;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O</a:t>
            </a:r>
            <a:r>
              <a:rPr b="1" lang="en" sz="1800">
                <a:solidFill>
                  <a:schemeClr val="accent6"/>
                </a:solidFill>
              </a:rPr>
              <a:t> this da arrow function</a:t>
            </a:r>
            <a:r>
              <a:rPr lang="en" sz="1800">
                <a:solidFill>
                  <a:srgbClr val="FFFFFF"/>
                </a:solidFill>
              </a:rPr>
              <a:t> é relacionado ao elemento pai de quem está a executando;</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365" name="Google Shape;2365;p325"/>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326"/>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Filter</a:t>
            </a:r>
            <a:endParaRPr b="1" sz="3000">
              <a:solidFill>
                <a:srgbClr val="FFFFFF"/>
              </a:solidFill>
            </a:endParaRPr>
          </a:p>
        </p:txBody>
      </p:sp>
      <p:pic>
        <p:nvPicPr>
          <p:cNvPr id="2371" name="Google Shape;2371;p326"/>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372" name="Google Shape;2372;p326"/>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O filter é um </a:t>
            </a:r>
            <a:r>
              <a:rPr b="1" lang="en" sz="1800">
                <a:solidFill>
                  <a:schemeClr val="accent6"/>
                </a:solidFill>
              </a:rPr>
              <a:t>método de array para filtrar dados</a:t>
            </a:r>
            <a:r>
              <a:rPr lang="en" sz="1800">
                <a:solidFill>
                  <a:srgbClr val="FFFFFF"/>
                </a:solidFill>
              </a:rPr>
              <a:t>, baseado em alguma condição que estabelecemos;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Isso nos dá </a:t>
            </a:r>
            <a:r>
              <a:rPr b="1" lang="en" sz="1800">
                <a:solidFill>
                  <a:schemeClr val="accent6"/>
                </a:solidFill>
              </a:rPr>
              <a:t>um array com apenas os elementos que queremos</a:t>
            </a:r>
            <a:r>
              <a:rPr lang="en" sz="1800">
                <a:solidFill>
                  <a:srgbClr val="FFFFFF"/>
                </a:solidFill>
              </a:rPr>
              <a:t>, de forma performática;</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Há vários métodos de array importantes no ES6, este é um deles;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373" name="Google Shape;2373;p326"/>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327"/>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Map</a:t>
            </a:r>
            <a:endParaRPr b="1" sz="3000">
              <a:solidFill>
                <a:srgbClr val="FFFFFF"/>
              </a:solidFill>
            </a:endParaRPr>
          </a:p>
        </p:txBody>
      </p:sp>
      <p:pic>
        <p:nvPicPr>
          <p:cNvPr id="2379" name="Google Shape;2379;p327"/>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380" name="Google Shape;2380;p327"/>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O </a:t>
            </a:r>
            <a:r>
              <a:rPr b="1" lang="en" sz="1800">
                <a:solidFill>
                  <a:schemeClr val="accent6"/>
                </a:solidFill>
              </a:rPr>
              <a:t>map </a:t>
            </a:r>
            <a:r>
              <a:rPr lang="en" sz="1800">
                <a:solidFill>
                  <a:srgbClr val="FFFFFF"/>
                </a:solidFill>
              </a:rPr>
              <a:t>é um método de array também, que percorre todos os elementos;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Quando utilizamos Map,</a:t>
            </a:r>
            <a:r>
              <a:rPr b="1" lang="en" sz="1800">
                <a:solidFill>
                  <a:schemeClr val="accent6"/>
                </a:solidFill>
              </a:rPr>
              <a:t> estamos querendo modificar os dados</a:t>
            </a:r>
            <a:r>
              <a:rPr lang="en" sz="1800">
                <a:solidFill>
                  <a:srgbClr val="FFFFFF"/>
                </a:solidFill>
              </a:rPr>
              <a:t> do array;</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Há vários métodos de array importantes no ES6, este é um deles;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381" name="Google Shape;2381;p327"/>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sp>
        <p:nvSpPr>
          <p:cNvPr id="2386" name="Google Shape;2386;p328"/>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Template literals</a:t>
            </a:r>
            <a:endParaRPr b="1" sz="3000">
              <a:solidFill>
                <a:srgbClr val="FFFFFF"/>
              </a:solidFill>
            </a:endParaRPr>
          </a:p>
        </p:txBody>
      </p:sp>
      <p:pic>
        <p:nvPicPr>
          <p:cNvPr id="2387" name="Google Shape;2387;p328"/>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388" name="Google Shape;2388;p328"/>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O recurso de </a:t>
            </a:r>
            <a:r>
              <a:rPr b="1" lang="en" sz="1800">
                <a:solidFill>
                  <a:schemeClr val="accent6"/>
                </a:solidFill>
              </a:rPr>
              <a:t>template literals</a:t>
            </a:r>
            <a:r>
              <a:rPr lang="en" sz="1800">
                <a:solidFill>
                  <a:srgbClr val="FFFFFF"/>
                </a:solidFill>
              </a:rPr>
              <a:t> permite concatenar uma string de forma mais simples;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Podemos </a:t>
            </a:r>
            <a:r>
              <a:rPr b="1" lang="en" sz="1800">
                <a:solidFill>
                  <a:schemeClr val="accent6"/>
                </a:solidFill>
              </a:rPr>
              <a:t>colocar as variáveis entre o texto</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A string fica entre: `texto`</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E as variáveis são colocadas desta maneira: ${variavel}</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389" name="Google Shape;2389;p328"/>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329"/>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Destructuring</a:t>
            </a:r>
            <a:endParaRPr b="1" sz="3000">
              <a:solidFill>
                <a:srgbClr val="FFFFFF"/>
              </a:solidFill>
            </a:endParaRPr>
          </a:p>
        </p:txBody>
      </p:sp>
      <p:pic>
        <p:nvPicPr>
          <p:cNvPr id="2395" name="Google Shape;2395;p329"/>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396" name="Google Shape;2396;p329"/>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O </a:t>
            </a:r>
            <a:r>
              <a:rPr b="1" lang="en" sz="1800">
                <a:solidFill>
                  <a:schemeClr val="accent6"/>
                </a:solidFill>
              </a:rPr>
              <a:t>destructuring </a:t>
            </a:r>
            <a:r>
              <a:rPr lang="en" sz="1800">
                <a:solidFill>
                  <a:srgbClr val="FFFFFF"/>
                </a:solidFill>
              </a:rPr>
              <a:t>é um recurso que pode ser utilizado em arrays e objetos;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A ideia é </a:t>
            </a:r>
            <a:r>
              <a:rPr b="1" lang="en" sz="1800">
                <a:solidFill>
                  <a:schemeClr val="accent6"/>
                </a:solidFill>
              </a:rPr>
              <a:t>transformar os itens de um desses dados em variáveis</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Simplificando a declaração de n variáveis para </a:t>
            </a:r>
            <a:r>
              <a:rPr b="1" lang="en" sz="1800">
                <a:solidFill>
                  <a:schemeClr val="accent6"/>
                </a:solidFill>
              </a:rPr>
              <a:t>apenas 1 linha</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397" name="Google Shape;2397;p329"/>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330"/>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Spread operator</a:t>
            </a:r>
            <a:endParaRPr b="1" sz="3000">
              <a:solidFill>
                <a:srgbClr val="FFFFFF"/>
              </a:solidFill>
            </a:endParaRPr>
          </a:p>
        </p:txBody>
      </p:sp>
      <p:pic>
        <p:nvPicPr>
          <p:cNvPr id="2403" name="Google Shape;2403;p330"/>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404" name="Google Shape;2404;p330"/>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O </a:t>
            </a:r>
            <a:r>
              <a:rPr b="1" lang="en" sz="1800">
                <a:solidFill>
                  <a:schemeClr val="accent6"/>
                </a:solidFill>
              </a:rPr>
              <a:t>Spread </a:t>
            </a:r>
            <a:r>
              <a:rPr lang="en" sz="1800">
                <a:solidFill>
                  <a:srgbClr val="FFFFFF"/>
                </a:solidFill>
              </a:rPr>
              <a:t>pode ser utilizado também em arrays e objetos;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Utilizamos para </a:t>
            </a:r>
            <a:r>
              <a:rPr b="1" lang="en" sz="1800">
                <a:solidFill>
                  <a:schemeClr val="accent6"/>
                </a:solidFill>
              </a:rPr>
              <a:t>constituir novos valores destes dados</a:t>
            </a:r>
            <a:r>
              <a:rPr lang="en" sz="1800">
                <a:solidFill>
                  <a:srgbClr val="FFFFFF"/>
                </a:solidFill>
              </a:rPr>
              <a:t> em outros arrays e objetos;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Ou seja, podemos </a:t>
            </a:r>
            <a:r>
              <a:rPr b="1" lang="en" sz="1800">
                <a:solidFill>
                  <a:srgbClr val="FFFF00"/>
                </a:solidFill>
              </a:rPr>
              <a:t>unir vários arrays</a:t>
            </a:r>
            <a:r>
              <a:rPr lang="en" sz="1800">
                <a:solidFill>
                  <a:srgbClr val="FFFFFF"/>
                </a:solidFill>
              </a:rPr>
              <a:t> de maneira simples ou adicionar valores de um objeto a outro, por exemplo;</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405" name="Google Shape;2405;p330"/>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331"/>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Classes</a:t>
            </a:r>
            <a:endParaRPr b="1" sz="3000">
              <a:solidFill>
                <a:srgbClr val="FFFFFF"/>
              </a:solidFill>
            </a:endParaRPr>
          </a:p>
        </p:txBody>
      </p:sp>
      <p:pic>
        <p:nvPicPr>
          <p:cNvPr id="2411" name="Google Shape;2411;p331"/>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412" name="Google Shape;2412;p331"/>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As classes são recursos fundamentais para programar com </a:t>
            </a:r>
            <a:r>
              <a:rPr b="1" lang="en" sz="1800">
                <a:solidFill>
                  <a:schemeClr val="accent6"/>
                </a:solidFill>
              </a:rPr>
              <a:t>orientação a objetos</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Agora o JS tem este recursos implementado, onde temos acesso a: </a:t>
            </a:r>
            <a:r>
              <a:rPr b="1" lang="en" sz="1800">
                <a:solidFill>
                  <a:schemeClr val="accent6"/>
                </a:solidFill>
              </a:rPr>
              <a:t>constructor</a:t>
            </a:r>
            <a:r>
              <a:rPr lang="en" sz="1800">
                <a:solidFill>
                  <a:srgbClr val="FFFFFF"/>
                </a:solidFill>
              </a:rPr>
              <a:t>, </a:t>
            </a:r>
            <a:r>
              <a:rPr b="1" lang="en" sz="1800">
                <a:solidFill>
                  <a:schemeClr val="accent6"/>
                </a:solidFill>
              </a:rPr>
              <a:t>propriedades</a:t>
            </a:r>
            <a:r>
              <a:rPr lang="en" sz="1800">
                <a:solidFill>
                  <a:srgbClr val="FFFFFF"/>
                </a:solidFill>
              </a:rPr>
              <a:t>, </a:t>
            </a:r>
            <a:r>
              <a:rPr b="1" lang="en" sz="1800">
                <a:solidFill>
                  <a:schemeClr val="accent6"/>
                </a:solidFill>
              </a:rPr>
              <a:t>métodos </a:t>
            </a:r>
            <a:r>
              <a:rPr lang="en" sz="1800">
                <a:solidFill>
                  <a:srgbClr val="FFFFFF"/>
                </a:solidFill>
              </a:rPr>
              <a:t>e mais;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Antes as classes eram baseadas em funções (</a:t>
            </a:r>
            <a:r>
              <a:rPr b="1" lang="en" sz="1800">
                <a:solidFill>
                  <a:schemeClr val="accent6"/>
                </a:solidFill>
              </a:rPr>
              <a:t>constructor functions</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413" name="Google Shape;2413;p331"/>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7" name="Shape 2417"/>
        <p:cNvGrpSpPr/>
        <p:nvPr/>
      </p:nvGrpSpPr>
      <p:grpSpPr>
        <a:xfrm>
          <a:off x="0" y="0"/>
          <a:ext cx="0" cy="0"/>
          <a:chOff x="0" y="0"/>
          <a:chExt cx="0" cy="0"/>
        </a:xfrm>
      </p:grpSpPr>
      <p:sp>
        <p:nvSpPr>
          <p:cNvPr id="2418" name="Google Shape;2418;p332"/>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Herança</a:t>
            </a:r>
            <a:endParaRPr b="1" sz="3000">
              <a:solidFill>
                <a:srgbClr val="FFFFFF"/>
              </a:solidFill>
            </a:endParaRPr>
          </a:p>
        </p:txBody>
      </p:sp>
      <p:pic>
        <p:nvPicPr>
          <p:cNvPr id="2419" name="Google Shape;2419;p332"/>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420" name="Google Shape;2420;p332"/>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Podemos criar </a:t>
            </a:r>
            <a:r>
              <a:rPr b="1" lang="en" sz="1800">
                <a:solidFill>
                  <a:schemeClr val="accent6"/>
                </a:solidFill>
              </a:rPr>
              <a:t>herança </a:t>
            </a:r>
            <a:r>
              <a:rPr lang="en" sz="1800">
                <a:solidFill>
                  <a:srgbClr val="FFFFFF"/>
                </a:solidFill>
              </a:rPr>
              <a:t>de classes com ES6 também;</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Utilizamos a palavra </a:t>
            </a:r>
            <a:r>
              <a:rPr b="1" lang="en" sz="1800">
                <a:solidFill>
                  <a:schemeClr val="accent6"/>
                </a:solidFill>
              </a:rPr>
              <a:t>extends </a:t>
            </a:r>
            <a:r>
              <a:rPr lang="en" sz="1800">
                <a:solidFill>
                  <a:srgbClr val="FFFFFF"/>
                </a:solidFill>
              </a:rPr>
              <a:t>para referir a classe herdada;</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E as propriedades que utilizamos dela, devem ser enviadas via função </a:t>
            </a:r>
            <a:r>
              <a:rPr b="1" lang="en" sz="1800">
                <a:solidFill>
                  <a:schemeClr val="accent6"/>
                </a:solidFill>
              </a:rPr>
              <a:t>super</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421" name="Google Shape;2421;p332"/>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36"/>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Just-in-time compiled;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Orientada a objetos;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Criada em 1995;</a:t>
            </a:r>
            <a:endParaRPr sz="1800">
              <a:solidFill>
                <a:srgbClr val="EFEFEF"/>
              </a:solidFill>
            </a:endParaRPr>
          </a:p>
        </p:txBody>
      </p:sp>
      <p:sp>
        <p:nvSpPr>
          <p:cNvPr id="160" name="Google Shape;160;p3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JavaScript?</a:t>
            </a:r>
            <a:endParaRPr>
              <a:solidFill>
                <a:srgbClr val="F3F3F3"/>
              </a:solidFill>
            </a:endParaRPr>
          </a:p>
        </p:txBody>
      </p:sp>
      <p:pic>
        <p:nvPicPr>
          <p:cNvPr id="161" name="Google Shape;161;p36"/>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6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02</a:t>
            </a:r>
            <a:endParaRPr>
              <a:solidFill>
                <a:srgbClr val="F3F3F3"/>
              </a:solidFill>
            </a:endParaRPr>
          </a:p>
        </p:txBody>
      </p:sp>
      <p:pic>
        <p:nvPicPr>
          <p:cNvPr id="356" name="Google Shape;356;p6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357" name="Google Shape;357;p6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três valores em number em um arquivo e exiba no navegador com o console.log();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números inteiros, números com casa decimal e por aritmética;</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5" name="Shape 2425"/>
        <p:cNvGrpSpPr/>
        <p:nvPr/>
      </p:nvGrpSpPr>
      <p:grpSpPr>
        <a:xfrm>
          <a:off x="0" y="0"/>
          <a:ext cx="0" cy="0"/>
          <a:chOff x="0" y="0"/>
          <a:chExt cx="0" cy="0"/>
        </a:xfrm>
      </p:grpSpPr>
      <p:sp>
        <p:nvSpPr>
          <p:cNvPr id="2426" name="Google Shape;2426;p333"/>
          <p:cNvSpPr txBox="1"/>
          <p:nvPr>
            <p:ph idx="1" type="subTitle"/>
          </p:nvPr>
        </p:nvSpPr>
        <p:spPr>
          <a:xfrm>
            <a:off x="311700" y="33394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Conclusão</a:t>
            </a:r>
            <a:endParaRPr/>
          </a:p>
        </p:txBody>
      </p:sp>
      <p:pic>
        <p:nvPicPr>
          <p:cNvPr id="2427" name="Google Shape;2427;p333"/>
          <p:cNvPicPr preferRelativeResize="0"/>
          <p:nvPr/>
        </p:nvPicPr>
        <p:blipFill>
          <a:blip r:embed="rId3">
            <a:alphaModFix/>
          </a:blip>
          <a:stretch>
            <a:fillRect/>
          </a:stretch>
        </p:blipFill>
        <p:spPr>
          <a:xfrm>
            <a:off x="4210750" y="4055874"/>
            <a:ext cx="722492" cy="792600"/>
          </a:xfrm>
          <a:prstGeom prst="rect">
            <a:avLst/>
          </a:prstGeom>
          <a:noFill/>
          <a:ln>
            <a:noFill/>
          </a:ln>
        </p:spPr>
      </p:pic>
      <p:sp>
        <p:nvSpPr>
          <p:cNvPr id="2428" name="Google Shape;2428;p333"/>
          <p:cNvSpPr txBox="1"/>
          <p:nvPr>
            <p:ph idx="1" type="subTitle"/>
          </p:nvPr>
        </p:nvSpPr>
        <p:spPr>
          <a:xfrm>
            <a:off x="311700" y="25717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dk1"/>
                </a:solidFill>
              </a:rPr>
              <a:t>JavaScript Moderno (ES6)</a:t>
            </a:r>
            <a:endParaRPr sz="4000">
              <a:solidFill>
                <a:schemeClr val="dk1"/>
              </a:solidFill>
            </a:endParaRPr>
          </a:p>
        </p:txBody>
      </p:sp>
      <p:pic>
        <p:nvPicPr>
          <p:cNvPr id="2429" name="Google Shape;2429;p333"/>
          <p:cNvPicPr preferRelativeResize="0"/>
          <p:nvPr/>
        </p:nvPicPr>
        <p:blipFill>
          <a:blip r:embed="rId4">
            <a:alphaModFix/>
          </a:blip>
          <a:stretch>
            <a:fillRect/>
          </a:stretch>
        </p:blipFill>
        <p:spPr>
          <a:xfrm>
            <a:off x="3612650" y="500624"/>
            <a:ext cx="1918700" cy="191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6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03</a:t>
            </a:r>
            <a:endParaRPr>
              <a:solidFill>
                <a:srgbClr val="F3F3F3"/>
              </a:solidFill>
            </a:endParaRPr>
          </a:p>
        </p:txBody>
      </p:sp>
      <p:pic>
        <p:nvPicPr>
          <p:cNvPr id="363" name="Google Shape;363;p6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364" name="Google Shape;364;p64"/>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três comparações com boolean;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com maior, menor ou igual e diferente;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6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04</a:t>
            </a:r>
            <a:endParaRPr>
              <a:solidFill>
                <a:srgbClr val="F3F3F3"/>
              </a:solidFill>
            </a:endParaRPr>
          </a:p>
        </p:txBody>
      </p:sp>
      <p:pic>
        <p:nvPicPr>
          <p:cNvPr id="370" name="Google Shape;370;p6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371" name="Google Shape;371;p6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três comparações com operadores lógicos;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and, or e not;</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6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05</a:t>
            </a:r>
            <a:endParaRPr>
              <a:solidFill>
                <a:srgbClr val="F3F3F3"/>
              </a:solidFill>
            </a:endParaRPr>
          </a:p>
        </p:txBody>
      </p:sp>
      <p:pic>
        <p:nvPicPr>
          <p:cNvPr id="377" name="Google Shape;377;p6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378" name="Google Shape;378;p6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Faça uma operação que emita NaN no console do navegador;</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67"/>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384" name="Google Shape;384;p67"/>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385" name="Google Shape;385;p67"/>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386" name="Google Shape;386;p67"/>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68"/>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Estruturas de Programação</a:t>
            </a:r>
            <a:endParaRPr sz="5500"/>
          </a:p>
        </p:txBody>
      </p:sp>
      <p:sp>
        <p:nvSpPr>
          <p:cNvPr id="392" name="Google Shape;392;p68"/>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393" name="Google Shape;393;p68"/>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394" name="Google Shape;394;p68"/>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começar a programar, utilizando as técnicas mais comuns como: estrutura de controle, repetição, funções e etc.</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8" name="Shape 398"/>
        <p:cNvGrpSpPr/>
        <p:nvPr/>
      </p:nvGrpSpPr>
      <p:grpSpPr>
        <a:xfrm>
          <a:off x="0" y="0"/>
          <a:ext cx="0" cy="0"/>
          <a:chOff x="0" y="0"/>
          <a:chExt cx="0" cy="0"/>
        </a:xfrm>
      </p:grpSpPr>
      <p:sp>
        <p:nvSpPr>
          <p:cNvPr id="399" name="Google Shape;399;p69"/>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É um conjunto de declarações (statements);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Statements são conjuntos de expressões (expressions);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Expression é todo fragmento de código que produz um valor;</a:t>
            </a:r>
            <a:endParaRPr sz="1800">
              <a:solidFill>
                <a:srgbClr val="EFEFEF"/>
              </a:solidFill>
            </a:endParaRPr>
          </a:p>
        </p:txBody>
      </p:sp>
      <p:sp>
        <p:nvSpPr>
          <p:cNvPr id="400" name="Google Shape;400;p6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um programa/software?</a:t>
            </a:r>
            <a:endParaRPr>
              <a:solidFill>
                <a:srgbClr val="F3F3F3"/>
              </a:solidFill>
            </a:endParaRPr>
          </a:p>
        </p:txBody>
      </p:sp>
      <p:pic>
        <p:nvPicPr>
          <p:cNvPr id="401" name="Google Shape;401;p69"/>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70"/>
          <p:cNvSpPr txBox="1"/>
          <p:nvPr>
            <p:ph idx="1" type="body"/>
          </p:nvPr>
        </p:nvSpPr>
        <p:spPr>
          <a:xfrm>
            <a:off x="720000" y="1152475"/>
            <a:ext cx="44817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Software tem um ‘objetivo’;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Statements ‘guiam’ o software para seu objetivo;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Expressions são os valores que os statements esperam para guiar o software;</a:t>
            </a:r>
            <a:endParaRPr sz="1800">
              <a:solidFill>
                <a:srgbClr val="EFEFEF"/>
              </a:solidFill>
            </a:endParaRPr>
          </a:p>
        </p:txBody>
      </p:sp>
      <p:sp>
        <p:nvSpPr>
          <p:cNvPr id="407" name="Google Shape;407;p7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um programa/software?</a:t>
            </a:r>
            <a:endParaRPr>
              <a:solidFill>
                <a:srgbClr val="F3F3F3"/>
              </a:solidFill>
            </a:endParaRPr>
          </a:p>
        </p:txBody>
      </p:sp>
      <p:pic>
        <p:nvPicPr>
          <p:cNvPr id="408" name="Google Shape;408;p70"/>
          <p:cNvPicPr preferRelativeResize="0"/>
          <p:nvPr/>
        </p:nvPicPr>
        <p:blipFill>
          <a:blip r:embed="rId4">
            <a:alphaModFix/>
          </a:blip>
          <a:stretch>
            <a:fillRect/>
          </a:stretch>
        </p:blipFill>
        <p:spPr>
          <a:xfrm>
            <a:off x="5098675" y="1496575"/>
            <a:ext cx="3810350" cy="2728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2" name="Shape 412"/>
        <p:cNvGrpSpPr/>
        <p:nvPr/>
      </p:nvGrpSpPr>
      <p:grpSpPr>
        <a:xfrm>
          <a:off x="0" y="0"/>
          <a:ext cx="0" cy="0"/>
          <a:chOff x="0" y="0"/>
          <a:chExt cx="0" cy="0"/>
        </a:xfrm>
      </p:grpSpPr>
      <p:sp>
        <p:nvSpPr>
          <p:cNvPr id="413" name="Google Shape;413;p71"/>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Nós já vimos statements e expressions de forma simples;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Statement: console.log(1 &gt;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Expression: console.log(‘batata’);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Porém ainda não é o suficiente para criar um software;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é essa junção dos conceitos nosso objetivo nesta seção! =)</a:t>
            </a:r>
            <a:endParaRPr sz="1800">
              <a:solidFill>
                <a:srgbClr val="EFEFEF"/>
              </a:solidFill>
            </a:endParaRPr>
          </a:p>
        </p:txBody>
      </p:sp>
      <p:sp>
        <p:nvSpPr>
          <p:cNvPr id="414" name="Google Shape;414;p7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um programa/software?</a:t>
            </a:r>
            <a:endParaRPr>
              <a:solidFill>
                <a:srgbClr val="F3F3F3"/>
              </a:solidFill>
            </a:endParaRPr>
          </a:p>
        </p:txBody>
      </p:sp>
      <p:pic>
        <p:nvPicPr>
          <p:cNvPr id="415" name="Google Shape;415;p71"/>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p72"/>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Salvamos os valores em variáveis (isso é um statement);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laranjas = 5;</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depois podemos criar expressões com os valores salvos;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console.log(laranjas * laranjas);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console.log(`Tem ${laranjas} na sexta`);</a:t>
            </a:r>
            <a:endParaRPr sz="1800">
              <a:solidFill>
                <a:srgbClr val="EFEFEF"/>
              </a:solidFill>
            </a:endParaRPr>
          </a:p>
        </p:txBody>
      </p:sp>
      <p:sp>
        <p:nvSpPr>
          <p:cNvPr id="421" name="Google Shape;421;p7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salvar valores na memória</a:t>
            </a:r>
            <a:endParaRPr>
              <a:solidFill>
                <a:srgbClr val="F3F3F3"/>
              </a:solidFill>
            </a:endParaRPr>
          </a:p>
        </p:txBody>
      </p:sp>
      <p:pic>
        <p:nvPicPr>
          <p:cNvPr id="422" name="Google Shape;422;p72"/>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37"/>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Interagir com HTML e CSS (DOM);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Calcular, manipular e validar dados;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 ser utilizada como linguagem server-side (Node.js);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Linguagem base de grandes frameworks (React, Angular, Vue);</a:t>
            </a:r>
            <a:endParaRPr sz="1800">
              <a:solidFill>
                <a:srgbClr val="EFEFEF"/>
              </a:solidFill>
            </a:endParaRPr>
          </a:p>
        </p:txBody>
      </p:sp>
      <p:sp>
        <p:nvSpPr>
          <p:cNvPr id="167" name="Google Shape;167;p3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Onde</a:t>
            </a:r>
            <a:r>
              <a:rPr lang="en"/>
              <a:t> JavaScript é utilizada?</a:t>
            </a:r>
            <a:endParaRPr>
              <a:solidFill>
                <a:srgbClr val="F3F3F3"/>
              </a:solidFill>
            </a:endParaRPr>
          </a:p>
        </p:txBody>
      </p:sp>
      <p:pic>
        <p:nvPicPr>
          <p:cNvPr id="168" name="Google Shape;168;p37"/>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Google Shape;427;p73"/>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também mudar o valor que foi salvo anteriormente;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laranjas = laranjas + 1;</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console.log(laranjas);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let pode definir várias variáveis também;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quadrado = 4, triangulo = 3, retangulo = 4;</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console.log(quadrado * (triangulo + retangulo));</a:t>
            </a:r>
            <a:endParaRPr sz="1800">
              <a:solidFill>
                <a:srgbClr val="EFEFEF"/>
              </a:solidFill>
            </a:endParaRPr>
          </a:p>
        </p:txBody>
      </p:sp>
      <p:sp>
        <p:nvSpPr>
          <p:cNvPr id="428" name="Google Shape;428;p7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salvar valores na memória</a:t>
            </a:r>
            <a:endParaRPr>
              <a:solidFill>
                <a:srgbClr val="F3F3F3"/>
              </a:solidFill>
            </a:endParaRPr>
          </a:p>
        </p:txBody>
      </p:sp>
      <p:pic>
        <p:nvPicPr>
          <p:cNvPr id="429" name="Google Shape;429;p73"/>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74"/>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definir valores com var e const;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var nome = ‘Pedro’;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console.log(nome);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const sobrenome = ‘Soares’;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console.log(sobrenome);</a:t>
            </a:r>
            <a:endParaRPr sz="1800">
              <a:solidFill>
                <a:srgbClr val="EFEFEF"/>
              </a:solidFill>
            </a:endParaRPr>
          </a:p>
        </p:txBody>
      </p:sp>
      <p:sp>
        <p:nvSpPr>
          <p:cNvPr id="435" name="Google Shape;435;p7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Outras maneiras de salvar valor</a:t>
            </a:r>
            <a:endParaRPr>
              <a:solidFill>
                <a:srgbClr val="F3F3F3"/>
              </a:solidFill>
            </a:endParaRPr>
          </a:p>
        </p:txBody>
      </p:sp>
      <p:pic>
        <p:nvPicPr>
          <p:cNvPr id="436" name="Google Shape;436;p74"/>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0" name="Shape 440"/>
        <p:cNvGrpSpPr/>
        <p:nvPr/>
      </p:nvGrpSpPr>
      <p:grpSpPr>
        <a:xfrm>
          <a:off x="0" y="0"/>
          <a:ext cx="0" cy="0"/>
          <a:chOff x="0" y="0"/>
          <a:chExt cx="0" cy="0"/>
        </a:xfrm>
      </p:grpSpPr>
      <p:sp>
        <p:nvSpPr>
          <p:cNvPr id="441" name="Google Shape;441;p75"/>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var é uma forma mais antiga, você deve optar por let ou const;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const vem de constante, ou seja, o seu valor não pode ser alterado;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Mais a frente no curso, veremos em detalhes diferenças de var, let e const;</a:t>
            </a:r>
            <a:endParaRPr sz="1800">
              <a:solidFill>
                <a:srgbClr val="EFEFEF"/>
              </a:solidFill>
            </a:endParaRPr>
          </a:p>
        </p:txBody>
      </p:sp>
      <p:sp>
        <p:nvSpPr>
          <p:cNvPr id="442" name="Google Shape;442;p7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Outras maneiras de salvar valor</a:t>
            </a:r>
            <a:endParaRPr>
              <a:solidFill>
                <a:srgbClr val="F3F3F3"/>
              </a:solidFill>
            </a:endParaRPr>
          </a:p>
        </p:txBody>
      </p:sp>
      <p:pic>
        <p:nvPicPr>
          <p:cNvPr id="443" name="Google Shape;443;p75"/>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 name="Shape 447"/>
        <p:cNvGrpSpPr/>
        <p:nvPr/>
      </p:nvGrpSpPr>
      <p:grpSpPr>
        <a:xfrm>
          <a:off x="0" y="0"/>
          <a:ext cx="0" cy="0"/>
          <a:chOff x="0" y="0"/>
          <a:chExt cx="0" cy="0"/>
        </a:xfrm>
      </p:grpSpPr>
      <p:sp>
        <p:nvSpPr>
          <p:cNvPr id="448" name="Google Shape;448;p76"/>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pode começar com um número (let 2teste);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Mas pode terminar com número (let teste9 = ‘testando’)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 ter $ ou _, mas não outros caracteres especiais (let $nome, _nome);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Mas não pode ter pontuação ou outros especiais (let @teste)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t>
            </a:r>
            <a:r>
              <a:rPr lang="en" sz="1800">
                <a:solidFill>
                  <a:srgbClr val="EFEFEF"/>
                </a:solidFill>
              </a:rPr>
              <a:t>iniciar</a:t>
            </a:r>
            <a:r>
              <a:rPr lang="en" sz="1800">
                <a:solidFill>
                  <a:srgbClr val="EFEFEF"/>
                </a:solidFill>
              </a:rPr>
              <a:t> com letra maiúscula (let Nome = ‘Matheus’);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usar camelCase (let meuPrimeiroNome = ‘Matheus’);</a:t>
            </a:r>
            <a:endParaRPr sz="1800">
              <a:solidFill>
                <a:srgbClr val="EFEFEF"/>
              </a:solidFill>
            </a:endParaRPr>
          </a:p>
        </p:txBody>
      </p:sp>
      <p:sp>
        <p:nvSpPr>
          <p:cNvPr id="449" name="Google Shape;449;p7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Convenção</a:t>
            </a:r>
            <a:r>
              <a:rPr lang="en"/>
              <a:t> no nome das variáveis</a:t>
            </a:r>
            <a:endParaRPr>
              <a:solidFill>
                <a:srgbClr val="F3F3F3"/>
              </a:solidFill>
            </a:endParaRPr>
          </a:p>
        </p:txBody>
      </p:sp>
      <p:pic>
        <p:nvPicPr>
          <p:cNvPr id="450" name="Google Shape;450;p76"/>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77"/>
          <p:cNvSpPr txBox="1"/>
          <p:nvPr>
            <p:ph idx="1" type="body"/>
          </p:nvPr>
        </p:nvSpPr>
        <p:spPr>
          <a:xfrm>
            <a:off x="720000" y="1152475"/>
            <a:ext cx="71466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EFEFEF"/>
                </a:solidFill>
              </a:rPr>
              <a:t>Alguns nomes não podem ser utilizados para iniciar variáveis, veja:</a:t>
            </a:r>
            <a:endParaRPr sz="1800">
              <a:solidFill>
                <a:srgbClr val="EFEFEF"/>
              </a:solidFill>
            </a:endParaRPr>
          </a:p>
          <a:p>
            <a:pPr indent="-342900" lvl="0" marL="457200" rtl="0" algn="l">
              <a:lnSpc>
                <a:spcPct val="100000"/>
              </a:lnSpc>
              <a:spcBef>
                <a:spcPts val="0"/>
              </a:spcBef>
              <a:spcAft>
                <a:spcPts val="0"/>
              </a:spcAft>
              <a:buClr>
                <a:srgbClr val="FFFFFF"/>
              </a:buClr>
              <a:buSzPts val="1800"/>
              <a:buChar char="●"/>
            </a:pPr>
            <a:r>
              <a:rPr lang="en" sz="1800">
                <a:solidFill>
                  <a:srgbClr val="FFE599"/>
                </a:solidFill>
                <a:highlight>
                  <a:srgbClr val="000000"/>
                </a:highlight>
              </a:rPr>
              <a:t>break case catch class const continue debugger default delete do else enum export extends false finally for function if implements import interface in instanceof let new package private protected public return static super switch this throw true try typeof var void while with yield</a:t>
            </a:r>
            <a:endParaRPr sz="1800">
              <a:solidFill>
                <a:srgbClr val="FFE599"/>
              </a:solidFill>
              <a:highlight>
                <a:srgbClr val="000000"/>
              </a:highlight>
            </a:endParaRPr>
          </a:p>
          <a:p>
            <a:pPr indent="-342900" lvl="0" marL="457200" rtl="0" algn="l">
              <a:lnSpc>
                <a:spcPct val="150000"/>
              </a:lnSpc>
              <a:spcBef>
                <a:spcPts val="0"/>
              </a:spcBef>
              <a:spcAft>
                <a:spcPts val="0"/>
              </a:spcAft>
              <a:buClr>
                <a:srgbClr val="FFFFFF"/>
              </a:buClr>
              <a:buSzPts val="1800"/>
              <a:buChar char="●"/>
            </a:pPr>
            <a:r>
              <a:rPr lang="en" sz="1800">
                <a:solidFill>
                  <a:srgbClr val="EFEFEF"/>
                </a:solidFill>
              </a:rPr>
              <a:t>Ex: let break = ‘parar’;</a:t>
            </a:r>
            <a:endParaRPr sz="1800">
              <a:solidFill>
                <a:srgbClr val="EFEFEF"/>
              </a:solidFill>
            </a:endParaRPr>
          </a:p>
          <a:p>
            <a:pPr indent="-342900" lvl="0" marL="457200" rtl="0" algn="l">
              <a:lnSpc>
                <a:spcPct val="150000"/>
              </a:lnSpc>
              <a:spcBef>
                <a:spcPts val="0"/>
              </a:spcBef>
              <a:spcAft>
                <a:spcPts val="0"/>
              </a:spcAft>
              <a:buClr>
                <a:srgbClr val="FFFFFF"/>
              </a:buClr>
              <a:buSzPts val="1800"/>
              <a:buChar char="●"/>
            </a:pPr>
            <a:r>
              <a:rPr lang="en" sz="1800">
                <a:solidFill>
                  <a:srgbClr val="EFEFEF"/>
                </a:solidFill>
              </a:rPr>
              <a:t>Porém</a:t>
            </a:r>
            <a:r>
              <a:rPr lang="en" sz="1800">
                <a:solidFill>
                  <a:srgbClr val="EFEFEF"/>
                </a:solidFill>
              </a:rPr>
              <a:t> podemos usar elas + alguma palavra/digito:</a:t>
            </a:r>
            <a:endParaRPr sz="1800">
              <a:solidFill>
                <a:srgbClr val="EFEFEF"/>
              </a:solidFill>
            </a:endParaRPr>
          </a:p>
          <a:p>
            <a:pPr indent="-342900" lvl="0" marL="457200" rtl="0" algn="l">
              <a:lnSpc>
                <a:spcPct val="150000"/>
              </a:lnSpc>
              <a:spcBef>
                <a:spcPts val="0"/>
              </a:spcBef>
              <a:spcAft>
                <a:spcPts val="0"/>
              </a:spcAft>
              <a:buClr>
                <a:srgbClr val="FFFFFF"/>
              </a:buClr>
              <a:buSzPts val="1800"/>
              <a:buChar char="●"/>
            </a:pPr>
            <a:r>
              <a:rPr lang="en" sz="1800">
                <a:solidFill>
                  <a:srgbClr val="EFEFEF"/>
                </a:solidFill>
              </a:rPr>
              <a:t>Ex: let breakMatheus = 1;</a:t>
            </a:r>
            <a:endParaRPr sz="1800">
              <a:solidFill>
                <a:srgbClr val="EFEFEF"/>
              </a:solidFill>
            </a:endParaRPr>
          </a:p>
        </p:txBody>
      </p:sp>
      <p:sp>
        <p:nvSpPr>
          <p:cNvPr id="456" name="Google Shape;456;p7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Nomes de variáveis reservados</a:t>
            </a:r>
            <a:endParaRPr>
              <a:solidFill>
                <a:srgbClr val="F3F3F3"/>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78"/>
          <p:cNvSpPr txBox="1"/>
          <p:nvPr>
            <p:ph idx="1" type="body"/>
          </p:nvPr>
        </p:nvSpPr>
        <p:spPr>
          <a:xfrm>
            <a:off x="720000" y="1152475"/>
            <a:ext cx="656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EFEFEF"/>
                </a:solidFill>
              </a:rPr>
              <a:t>Quando qualquer programa é iniciado, um ambiente é criado;</a:t>
            </a:r>
            <a:endParaRPr sz="1800">
              <a:solidFill>
                <a:srgbClr val="EFEFEF"/>
              </a:solidFill>
            </a:endParaRPr>
          </a:p>
          <a:p>
            <a:pPr indent="-342900" lvl="0" marL="457200" rtl="0" algn="l">
              <a:lnSpc>
                <a:spcPct val="150000"/>
              </a:lnSpc>
              <a:spcBef>
                <a:spcPts val="0"/>
              </a:spcBef>
              <a:spcAft>
                <a:spcPts val="0"/>
              </a:spcAft>
              <a:buClr>
                <a:srgbClr val="FFFFFF"/>
              </a:buClr>
              <a:buSzPts val="1800"/>
              <a:buChar char="●"/>
            </a:pPr>
            <a:r>
              <a:rPr lang="en" sz="1800">
                <a:solidFill>
                  <a:srgbClr val="EFEFEF"/>
                </a:solidFill>
              </a:rPr>
              <a:t>E este ambiente não </a:t>
            </a:r>
            <a:r>
              <a:rPr lang="en" sz="1800">
                <a:solidFill>
                  <a:srgbClr val="EFEFEF"/>
                </a:solidFill>
              </a:rPr>
              <a:t>inicia</a:t>
            </a:r>
            <a:r>
              <a:rPr lang="en" sz="1800">
                <a:solidFill>
                  <a:srgbClr val="EFEFEF"/>
                </a:solidFill>
              </a:rPr>
              <a:t> vazio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Ele </a:t>
            </a:r>
            <a:r>
              <a:rPr lang="en" sz="1800">
                <a:solidFill>
                  <a:srgbClr val="EFEFEF"/>
                </a:solidFill>
              </a:rPr>
              <a:t>contém</a:t>
            </a:r>
            <a:r>
              <a:rPr lang="en" sz="1800">
                <a:solidFill>
                  <a:srgbClr val="EFEFEF"/>
                </a:solidFill>
              </a:rPr>
              <a:t> </a:t>
            </a:r>
            <a:r>
              <a:rPr b="1" lang="en" sz="1800">
                <a:solidFill>
                  <a:srgbClr val="EFEFEF"/>
                </a:solidFill>
                <a:latin typeface="Fira Sans Condensed"/>
                <a:ea typeface="Fira Sans Condensed"/>
                <a:cs typeface="Fira Sans Condensed"/>
                <a:sym typeface="Fira Sans Condensed"/>
              </a:rPr>
              <a:t>funções </a:t>
            </a:r>
            <a:r>
              <a:rPr lang="en" sz="1800">
                <a:solidFill>
                  <a:srgbClr val="EFEFEF"/>
                </a:solidFill>
              </a:rPr>
              <a:t>nativas da linguagem;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Funções </a:t>
            </a:r>
            <a:r>
              <a:rPr lang="en" sz="1800">
                <a:solidFill>
                  <a:srgbClr val="EFEFEF"/>
                </a:solidFill>
              </a:rPr>
              <a:t>são blocos de código, que nos retornam um valor ou 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ambiente de JavaScript, neste curso, poderiamos entender como o navegador</a:t>
            </a:r>
            <a:endParaRPr sz="1800">
              <a:solidFill>
                <a:srgbClr val="EFEFEF"/>
              </a:solidFill>
            </a:endParaRPr>
          </a:p>
        </p:txBody>
      </p:sp>
      <p:sp>
        <p:nvSpPr>
          <p:cNvPr id="462" name="Google Shape;462;p7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funciona o ambiente</a:t>
            </a:r>
            <a:endParaRPr>
              <a:solidFill>
                <a:srgbClr val="F3F3F3"/>
              </a:solidFill>
            </a:endParaRPr>
          </a:p>
        </p:txBody>
      </p:sp>
      <p:pic>
        <p:nvPicPr>
          <p:cNvPr id="463" name="Google Shape;463;p78"/>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7" name="Shape 467"/>
        <p:cNvGrpSpPr/>
        <p:nvPr/>
      </p:nvGrpSpPr>
      <p:grpSpPr>
        <a:xfrm>
          <a:off x="0" y="0"/>
          <a:ext cx="0" cy="0"/>
          <a:chOff x="0" y="0"/>
          <a:chExt cx="0" cy="0"/>
        </a:xfrm>
      </p:grpSpPr>
      <p:sp>
        <p:nvSpPr>
          <p:cNvPr id="468" name="Google Shape;468;p79"/>
          <p:cNvSpPr txBox="1"/>
          <p:nvPr>
            <p:ph idx="1" type="body"/>
          </p:nvPr>
        </p:nvSpPr>
        <p:spPr>
          <a:xfrm>
            <a:off x="726450" y="868150"/>
            <a:ext cx="6979500" cy="39909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Antes de mais nada: funções são chamadas durante o programa;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Você também pode ouvir: executar, chamar, invocar uma função;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nós chamamos a função utilizando o nome dela + abrindo e fechando </a:t>
            </a:r>
            <a:r>
              <a:rPr lang="en" sz="1800">
                <a:solidFill>
                  <a:srgbClr val="EFEFEF"/>
                </a:solidFill>
              </a:rPr>
              <a:t>parênteses</a:t>
            </a: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sp>
        <p:nvSpPr>
          <p:cNvPr id="469" name="Google Shape;469;p79"/>
          <p:cNvSpPr txBox="1"/>
          <p:nvPr>
            <p:ph type="title"/>
          </p:nvPr>
        </p:nvSpPr>
        <p:spPr>
          <a:xfrm>
            <a:off x="778025" y="200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estrutura de uma função</a:t>
            </a:r>
            <a:endParaRPr>
              <a:solidFill>
                <a:srgbClr val="F3F3F3"/>
              </a:solidFill>
            </a:endParaRPr>
          </a:p>
        </p:txBody>
      </p:sp>
      <p:pic>
        <p:nvPicPr>
          <p:cNvPr id="470" name="Google Shape;470;p79"/>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471" name="Google Shape;471;p79"/>
          <p:cNvPicPr preferRelativeResize="0"/>
          <p:nvPr/>
        </p:nvPicPr>
        <p:blipFill>
          <a:blip r:embed="rId5">
            <a:alphaModFix/>
          </a:blip>
          <a:stretch>
            <a:fillRect/>
          </a:stretch>
        </p:blipFill>
        <p:spPr>
          <a:xfrm>
            <a:off x="881025" y="2686100"/>
            <a:ext cx="3314700" cy="6286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p80"/>
          <p:cNvSpPr txBox="1"/>
          <p:nvPr>
            <p:ph idx="1" type="body"/>
          </p:nvPr>
        </p:nvSpPr>
        <p:spPr>
          <a:xfrm>
            <a:off x="726450" y="868150"/>
            <a:ext cx="6979500" cy="39909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Também podemos inserir parâmetros, em algumas funções são     obrigatórios;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Basicamente são valores que podem mudar o resultado                  da função;</a:t>
            </a:r>
            <a:endParaRPr sz="1800">
              <a:solidFill>
                <a:srgbClr val="EFEFEF"/>
              </a:solidFill>
            </a:endParaRPr>
          </a:p>
        </p:txBody>
      </p:sp>
      <p:sp>
        <p:nvSpPr>
          <p:cNvPr id="477" name="Google Shape;477;p80"/>
          <p:cNvSpPr txBox="1"/>
          <p:nvPr>
            <p:ph type="title"/>
          </p:nvPr>
        </p:nvSpPr>
        <p:spPr>
          <a:xfrm>
            <a:off x="778025" y="200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estrutura de uma função</a:t>
            </a:r>
            <a:endParaRPr>
              <a:solidFill>
                <a:srgbClr val="F3F3F3"/>
              </a:solidFill>
            </a:endParaRPr>
          </a:p>
        </p:txBody>
      </p:sp>
      <p:pic>
        <p:nvPicPr>
          <p:cNvPr id="478" name="Google Shape;478;p80"/>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479" name="Google Shape;479;p80"/>
          <p:cNvPicPr preferRelativeResize="0"/>
          <p:nvPr/>
        </p:nvPicPr>
        <p:blipFill>
          <a:blip r:embed="rId5">
            <a:alphaModFix/>
          </a:blip>
          <a:stretch>
            <a:fillRect/>
          </a:stretch>
        </p:blipFill>
        <p:spPr>
          <a:xfrm>
            <a:off x="919563" y="2904050"/>
            <a:ext cx="4619625" cy="647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3" name="Shape 483"/>
        <p:cNvGrpSpPr/>
        <p:nvPr/>
      </p:nvGrpSpPr>
      <p:grpSpPr>
        <a:xfrm>
          <a:off x="0" y="0"/>
          <a:ext cx="0" cy="0"/>
          <a:chOff x="0" y="0"/>
          <a:chExt cx="0" cy="0"/>
        </a:xfrm>
      </p:grpSpPr>
      <p:sp>
        <p:nvSpPr>
          <p:cNvPr id="484" name="Google Shape;484;p8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Recebe um input do usuário do sistema e pode guardar este valor;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let idade = prompt(‘Qual sua idade?’);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console.log(idade);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Esta função é pouco utilizada.</a:t>
            </a:r>
            <a:endParaRPr sz="1800">
              <a:solidFill>
                <a:srgbClr val="EFEFEF"/>
              </a:solidFill>
            </a:endParaRPr>
          </a:p>
        </p:txBody>
      </p:sp>
      <p:sp>
        <p:nvSpPr>
          <p:cNvPr id="485" name="Google Shape;485;p8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Função built-in: prompt()</a:t>
            </a:r>
            <a:endParaRPr>
              <a:solidFill>
                <a:srgbClr val="F3F3F3"/>
              </a:solidFill>
            </a:endParaRPr>
          </a:p>
        </p:txBody>
      </p:sp>
      <p:pic>
        <p:nvPicPr>
          <p:cNvPr id="486" name="Google Shape;486;p81"/>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0" name="Shape 490"/>
        <p:cNvGrpSpPr/>
        <p:nvPr/>
      </p:nvGrpSpPr>
      <p:grpSpPr>
        <a:xfrm>
          <a:off x="0" y="0"/>
          <a:ext cx="0" cy="0"/>
          <a:chOff x="0" y="0"/>
          <a:chExt cx="0" cy="0"/>
        </a:xfrm>
      </p:grpSpPr>
      <p:sp>
        <p:nvSpPr>
          <p:cNvPr id="491" name="Google Shape;491;p8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Exibe uma mensagem na tela do usuário;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alert(‘Veja esta mensagem!’);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Esta função é pouco utilizada.</a:t>
            </a:r>
            <a:endParaRPr sz="1800">
              <a:solidFill>
                <a:srgbClr val="EFEFEF"/>
              </a:solidFill>
            </a:endParaRPr>
          </a:p>
        </p:txBody>
      </p:sp>
      <p:sp>
        <p:nvSpPr>
          <p:cNvPr id="492" name="Google Shape;492;p8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Função built-in: alert()</a:t>
            </a:r>
            <a:endParaRPr>
              <a:solidFill>
                <a:srgbClr val="F3F3F3"/>
              </a:solidFill>
            </a:endParaRPr>
          </a:p>
        </p:txBody>
      </p:sp>
      <p:pic>
        <p:nvPicPr>
          <p:cNvPr id="493" name="Google Shape;493;p82"/>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8"/>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u="sng">
                <a:solidFill>
                  <a:schemeClr val="hlink"/>
                </a:solidFill>
                <a:latin typeface="Arial"/>
                <a:ea typeface="Arial"/>
                <a:cs typeface="Arial"/>
                <a:sym typeface="Arial"/>
                <a:hlinkClick r:id="rId4"/>
              </a:rPr>
              <a:t>https://code.visualstudio.com/</a:t>
            </a:r>
            <a:endParaRPr sz="1800">
              <a:solidFill>
                <a:srgbClr val="EFEFEF"/>
              </a:solidFill>
            </a:endParaRPr>
          </a:p>
        </p:txBody>
      </p:sp>
      <p:sp>
        <p:nvSpPr>
          <p:cNvPr id="174" name="Google Shape;174;p3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Fazendo download de um editor</a:t>
            </a:r>
            <a:endParaRPr>
              <a:solidFill>
                <a:srgbClr val="F3F3F3"/>
              </a:solidFill>
            </a:endParaRPr>
          </a:p>
        </p:txBody>
      </p:sp>
      <p:pic>
        <p:nvPicPr>
          <p:cNvPr id="175" name="Google Shape;175;p38"/>
          <p:cNvPicPr preferRelativeResize="0"/>
          <p:nvPr/>
        </p:nvPicPr>
        <p:blipFill>
          <a:blip r:embed="rId5">
            <a:alphaModFix/>
          </a:blip>
          <a:stretch>
            <a:fillRect/>
          </a:stretch>
        </p:blipFill>
        <p:spPr>
          <a:xfrm>
            <a:off x="7055950" y="3395375"/>
            <a:ext cx="2088050" cy="1566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7" name="Shape 497"/>
        <p:cNvGrpSpPr/>
        <p:nvPr/>
      </p:nvGrpSpPr>
      <p:grpSpPr>
        <a:xfrm>
          <a:off x="0" y="0"/>
          <a:ext cx="0" cy="0"/>
          <a:chOff x="0" y="0"/>
          <a:chExt cx="0" cy="0"/>
        </a:xfrm>
      </p:grpSpPr>
      <p:sp>
        <p:nvSpPr>
          <p:cNvPr id="498" name="Google Shape;498;p8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Função utilizada para expressões/</a:t>
            </a:r>
            <a:r>
              <a:rPr lang="en" sz="1800">
                <a:solidFill>
                  <a:srgbClr val="EFEFEF"/>
                </a:solidFill>
              </a:rPr>
              <a:t>cálculos</a:t>
            </a:r>
            <a:r>
              <a:rPr lang="en" sz="1800">
                <a:solidFill>
                  <a:srgbClr val="EFEFEF"/>
                </a:solidFill>
              </a:rPr>
              <a:t> matemáticos;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let maiorNumero = Math.max(1,5,2,3);</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console.log(maiorNumero);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Esta função é muito utilizada.</a:t>
            </a:r>
            <a:endParaRPr sz="1800">
              <a:solidFill>
                <a:srgbClr val="EFEFEF"/>
              </a:solidFill>
            </a:endParaRPr>
          </a:p>
        </p:txBody>
      </p:sp>
      <p:sp>
        <p:nvSpPr>
          <p:cNvPr id="499" name="Google Shape;499;p8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Função built-in: Math.x()</a:t>
            </a:r>
            <a:endParaRPr>
              <a:solidFill>
                <a:srgbClr val="F3F3F3"/>
              </a:solidFill>
            </a:endParaRPr>
          </a:p>
        </p:txBody>
      </p:sp>
      <p:pic>
        <p:nvPicPr>
          <p:cNvPr id="500" name="Google Shape;500;p83"/>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4" name="Shape 504"/>
        <p:cNvGrpSpPr/>
        <p:nvPr/>
      </p:nvGrpSpPr>
      <p:grpSpPr>
        <a:xfrm>
          <a:off x="0" y="0"/>
          <a:ext cx="0" cy="0"/>
          <a:chOff x="0" y="0"/>
          <a:chExt cx="0" cy="0"/>
        </a:xfrm>
      </p:grpSpPr>
      <p:sp>
        <p:nvSpPr>
          <p:cNvPr id="505" name="Google Shape;505;p84"/>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Exibe uma mensagem na tela, que é o argumento que passamos;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console.log(‘exibindo esta mensagem!’);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Esta função é muito utilizada.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Veremos como fazer as nossas funções mais a frente;</a:t>
            </a:r>
            <a:endParaRPr sz="1800">
              <a:solidFill>
                <a:srgbClr val="EFEFEF"/>
              </a:solidFill>
            </a:endParaRPr>
          </a:p>
        </p:txBody>
      </p:sp>
      <p:sp>
        <p:nvSpPr>
          <p:cNvPr id="506" name="Google Shape;506;p8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Função built-in: console.log()</a:t>
            </a:r>
            <a:endParaRPr>
              <a:solidFill>
                <a:srgbClr val="F3F3F3"/>
              </a:solidFill>
            </a:endParaRPr>
          </a:p>
        </p:txBody>
      </p:sp>
      <p:pic>
        <p:nvPicPr>
          <p:cNvPr id="507" name="Google Shape;507;p84"/>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1" name="Shape 511"/>
        <p:cNvGrpSpPr/>
        <p:nvPr/>
      </p:nvGrpSpPr>
      <p:grpSpPr>
        <a:xfrm>
          <a:off x="0" y="0"/>
          <a:ext cx="0" cy="0"/>
          <a:chOff x="0" y="0"/>
          <a:chExt cx="0" cy="0"/>
        </a:xfrm>
      </p:grpSpPr>
      <p:sp>
        <p:nvSpPr>
          <p:cNvPr id="512" name="Google Shape;512;p8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programa é executado de cima para baixo;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as estruturas podemos modelar o fluxo do programa;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dependendo dos valores de statements e expressions, ele tomará um caminho diferente;</a:t>
            </a:r>
            <a:endParaRPr sz="1800">
              <a:solidFill>
                <a:srgbClr val="EFEFEF"/>
              </a:solidFill>
            </a:endParaRPr>
          </a:p>
        </p:txBody>
      </p:sp>
      <p:sp>
        <p:nvSpPr>
          <p:cNvPr id="513" name="Google Shape;513;p8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estruturas de controle?</a:t>
            </a:r>
            <a:endParaRPr>
              <a:solidFill>
                <a:srgbClr val="F3F3F3"/>
              </a:solidFill>
            </a:endParaRPr>
          </a:p>
        </p:txBody>
      </p:sp>
      <p:pic>
        <p:nvPicPr>
          <p:cNvPr id="514" name="Google Shape;514;p85"/>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8" name="Shape 518"/>
        <p:cNvGrpSpPr/>
        <p:nvPr/>
      </p:nvGrpSpPr>
      <p:grpSpPr>
        <a:xfrm>
          <a:off x="0" y="0"/>
          <a:ext cx="0" cy="0"/>
          <a:chOff x="0" y="0"/>
          <a:chExt cx="0" cy="0"/>
        </a:xfrm>
      </p:grpSpPr>
      <p:sp>
        <p:nvSpPr>
          <p:cNvPr id="519" name="Google Shape;519;p8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estruturas de controle?</a:t>
            </a:r>
            <a:endParaRPr>
              <a:solidFill>
                <a:srgbClr val="F3F3F3"/>
              </a:solidFill>
            </a:endParaRPr>
          </a:p>
        </p:txBody>
      </p:sp>
      <p:pic>
        <p:nvPicPr>
          <p:cNvPr id="520" name="Google Shape;520;p86"/>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21" name="Google Shape;521;p86"/>
          <p:cNvPicPr preferRelativeResize="0"/>
          <p:nvPr/>
        </p:nvPicPr>
        <p:blipFill>
          <a:blip r:embed="rId5">
            <a:alphaModFix/>
          </a:blip>
          <a:stretch>
            <a:fillRect/>
          </a:stretch>
        </p:blipFill>
        <p:spPr>
          <a:xfrm>
            <a:off x="2299300" y="1226475"/>
            <a:ext cx="4000500" cy="36004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5" name="Shape 525"/>
        <p:cNvGrpSpPr/>
        <p:nvPr/>
      </p:nvGrpSpPr>
      <p:grpSpPr>
        <a:xfrm>
          <a:off x="0" y="0"/>
          <a:ext cx="0" cy="0"/>
          <a:chOff x="0" y="0"/>
          <a:chExt cx="0" cy="0"/>
        </a:xfrm>
      </p:grpSpPr>
      <p:sp>
        <p:nvSpPr>
          <p:cNvPr id="526" name="Google Shape;526;p87"/>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programa vai executar um bloco de código, SE algo acontecer;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Onde algo é a condição imposta por um statement;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resultar em um boolean (true or false);</a:t>
            </a:r>
            <a:endParaRPr sz="1800">
              <a:solidFill>
                <a:srgbClr val="EFEFEF"/>
              </a:solidFill>
            </a:endParaRPr>
          </a:p>
        </p:txBody>
      </p:sp>
      <p:sp>
        <p:nvSpPr>
          <p:cNvPr id="527" name="Google Shape;527;p8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condicional: if</a:t>
            </a:r>
            <a:endParaRPr>
              <a:solidFill>
                <a:srgbClr val="F3F3F3"/>
              </a:solidFill>
            </a:endParaRPr>
          </a:p>
        </p:txBody>
      </p:sp>
      <p:pic>
        <p:nvPicPr>
          <p:cNvPr id="528" name="Google Shape;528;p87"/>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29" name="Google Shape;529;p87"/>
          <p:cNvPicPr preferRelativeResize="0"/>
          <p:nvPr/>
        </p:nvPicPr>
        <p:blipFill>
          <a:blip r:embed="rId5">
            <a:alphaModFix/>
          </a:blip>
          <a:stretch>
            <a:fillRect/>
          </a:stretch>
        </p:blipFill>
        <p:spPr>
          <a:xfrm>
            <a:off x="909538" y="2573763"/>
            <a:ext cx="3743325" cy="13811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3" name="Shape 533"/>
        <p:cNvGrpSpPr/>
        <p:nvPr/>
      </p:nvGrpSpPr>
      <p:grpSpPr>
        <a:xfrm>
          <a:off x="0" y="0"/>
          <a:ext cx="0" cy="0"/>
          <a:chOff x="0" y="0"/>
          <a:chExt cx="0" cy="0"/>
        </a:xfrm>
      </p:grpSpPr>
      <p:sp>
        <p:nvSpPr>
          <p:cNvPr id="534" name="Google Shape;534;p88"/>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executar um outro bloco de código, caso a instrução do if não seja atendida;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SE NÃO EXECUTAR o bloco if, EXECUTE o bloco else;</a:t>
            </a:r>
            <a:endParaRPr sz="1800">
              <a:solidFill>
                <a:srgbClr val="EFEFEF"/>
              </a:solidFill>
            </a:endParaRPr>
          </a:p>
        </p:txBody>
      </p:sp>
      <p:sp>
        <p:nvSpPr>
          <p:cNvPr id="535" name="Google Shape;535;p8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condicional: else</a:t>
            </a:r>
            <a:endParaRPr>
              <a:solidFill>
                <a:srgbClr val="F3F3F3"/>
              </a:solidFill>
            </a:endParaRPr>
          </a:p>
        </p:txBody>
      </p:sp>
      <p:pic>
        <p:nvPicPr>
          <p:cNvPr id="536" name="Google Shape;536;p88"/>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37" name="Google Shape;537;p88"/>
          <p:cNvPicPr preferRelativeResize="0"/>
          <p:nvPr/>
        </p:nvPicPr>
        <p:blipFill>
          <a:blip r:embed="rId5">
            <a:alphaModFix/>
          </a:blip>
          <a:stretch>
            <a:fillRect/>
          </a:stretch>
        </p:blipFill>
        <p:spPr>
          <a:xfrm>
            <a:off x="854700" y="2833450"/>
            <a:ext cx="4895850" cy="17240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1" name="Shape 541"/>
        <p:cNvGrpSpPr/>
        <p:nvPr/>
      </p:nvGrpSpPr>
      <p:grpSpPr>
        <a:xfrm>
          <a:off x="0" y="0"/>
          <a:ext cx="0" cy="0"/>
          <a:chOff x="0" y="0"/>
          <a:chExt cx="0" cy="0"/>
        </a:xfrm>
      </p:grpSpPr>
      <p:sp>
        <p:nvSpPr>
          <p:cNvPr id="542" name="Google Shape;542;p89"/>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Ainda podemos encadear mais condições com o else if;</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antes de executar um else, ou até mesmo sem ele, podemos verificar mais uma condição;</a:t>
            </a:r>
            <a:endParaRPr sz="1800">
              <a:solidFill>
                <a:srgbClr val="EFEFEF"/>
              </a:solidFill>
            </a:endParaRPr>
          </a:p>
        </p:txBody>
      </p:sp>
      <p:sp>
        <p:nvSpPr>
          <p:cNvPr id="543" name="Google Shape;543;p8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condicional: else if</a:t>
            </a:r>
            <a:endParaRPr>
              <a:solidFill>
                <a:srgbClr val="F3F3F3"/>
              </a:solidFill>
            </a:endParaRPr>
          </a:p>
        </p:txBody>
      </p:sp>
      <p:pic>
        <p:nvPicPr>
          <p:cNvPr id="544" name="Google Shape;544;p89"/>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45" name="Google Shape;545;p89"/>
          <p:cNvPicPr preferRelativeResize="0"/>
          <p:nvPr/>
        </p:nvPicPr>
        <p:blipFill>
          <a:blip r:embed="rId5">
            <a:alphaModFix/>
          </a:blip>
          <a:stretch>
            <a:fillRect/>
          </a:stretch>
        </p:blipFill>
        <p:spPr>
          <a:xfrm>
            <a:off x="888550" y="2576325"/>
            <a:ext cx="4905401" cy="2431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9" name="Shape 549"/>
        <p:cNvGrpSpPr/>
        <p:nvPr/>
      </p:nvGrpSpPr>
      <p:grpSpPr>
        <a:xfrm>
          <a:off x="0" y="0"/>
          <a:ext cx="0" cy="0"/>
          <a:chOff x="0" y="0"/>
          <a:chExt cx="0" cy="0"/>
        </a:xfrm>
      </p:grpSpPr>
      <p:sp>
        <p:nvSpPr>
          <p:cNvPr id="550" name="Google Shape;550;p9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 ideia é repetir uma ação até atingir uma condição;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Ao invés de repetirmos o mesmo código várias vezes, criamos um statement que fará uma checagem em cada loop;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Também chamada de loop;</a:t>
            </a:r>
            <a:endParaRPr sz="1800">
              <a:solidFill>
                <a:srgbClr val="EFEFEF"/>
              </a:solidFill>
            </a:endParaRPr>
          </a:p>
        </p:txBody>
      </p:sp>
      <p:sp>
        <p:nvSpPr>
          <p:cNvPr id="551" name="Google Shape;551;p9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estruturas de repetição</a:t>
            </a:r>
            <a:endParaRPr>
              <a:solidFill>
                <a:srgbClr val="F3F3F3"/>
              </a:solidFill>
            </a:endParaRPr>
          </a:p>
        </p:txBody>
      </p:sp>
      <p:pic>
        <p:nvPicPr>
          <p:cNvPr id="552" name="Google Shape;552;p90"/>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53" name="Google Shape;553;p90"/>
          <p:cNvPicPr preferRelativeResize="0"/>
          <p:nvPr/>
        </p:nvPicPr>
        <p:blipFill>
          <a:blip r:embed="rId5">
            <a:alphaModFix/>
          </a:blip>
          <a:stretch>
            <a:fillRect/>
          </a:stretch>
        </p:blipFill>
        <p:spPr>
          <a:xfrm>
            <a:off x="6587200" y="2262850"/>
            <a:ext cx="2381250" cy="2667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7" name="Shape 557"/>
        <p:cNvGrpSpPr/>
        <p:nvPr/>
      </p:nvGrpSpPr>
      <p:grpSpPr>
        <a:xfrm>
          <a:off x="0" y="0"/>
          <a:ext cx="0" cy="0"/>
          <a:chOff x="0" y="0"/>
          <a:chExt cx="0" cy="0"/>
        </a:xfrm>
      </p:grpSpPr>
      <p:sp>
        <p:nvSpPr>
          <p:cNvPr id="558" name="Google Shape;558;p9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Fará uma ação, até que a condição seja atingida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Precisamos realmente ‘definir um fim’ para o loop, para não termos o problema de loop infinito;</a:t>
            </a:r>
            <a:endParaRPr sz="1800">
              <a:solidFill>
                <a:srgbClr val="EFEFEF"/>
              </a:solidFill>
            </a:endParaRPr>
          </a:p>
        </p:txBody>
      </p:sp>
      <p:sp>
        <p:nvSpPr>
          <p:cNvPr id="559" name="Google Shape;559;p9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de repetição: while</a:t>
            </a:r>
            <a:endParaRPr>
              <a:solidFill>
                <a:srgbClr val="F3F3F3"/>
              </a:solidFill>
            </a:endParaRPr>
          </a:p>
        </p:txBody>
      </p:sp>
      <p:pic>
        <p:nvPicPr>
          <p:cNvPr id="560" name="Google Shape;560;p91"/>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61" name="Google Shape;561;p91"/>
          <p:cNvPicPr preferRelativeResize="0"/>
          <p:nvPr/>
        </p:nvPicPr>
        <p:blipFill>
          <a:blip r:embed="rId5">
            <a:alphaModFix/>
          </a:blip>
          <a:stretch>
            <a:fillRect/>
          </a:stretch>
        </p:blipFill>
        <p:spPr>
          <a:xfrm>
            <a:off x="873863" y="2933475"/>
            <a:ext cx="2771775" cy="1524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5" name="Shape 565"/>
        <p:cNvGrpSpPr/>
        <p:nvPr/>
      </p:nvGrpSpPr>
      <p:grpSpPr>
        <a:xfrm>
          <a:off x="0" y="0"/>
          <a:ext cx="0" cy="0"/>
          <a:chOff x="0" y="0"/>
          <a:chExt cx="0" cy="0"/>
        </a:xfrm>
      </p:grpSpPr>
      <p:sp>
        <p:nvSpPr>
          <p:cNvPr id="566" name="Google Shape;566;p9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Semelhante ao while, porém a estrutura muda um pouco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Este método quase não é utilizado!</a:t>
            </a:r>
            <a:endParaRPr sz="1800">
              <a:solidFill>
                <a:srgbClr val="EFEFEF"/>
              </a:solidFill>
            </a:endParaRPr>
          </a:p>
        </p:txBody>
      </p:sp>
      <p:sp>
        <p:nvSpPr>
          <p:cNvPr id="567" name="Google Shape;567;p9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de repetição: do while</a:t>
            </a:r>
            <a:endParaRPr>
              <a:solidFill>
                <a:srgbClr val="F3F3F3"/>
              </a:solidFill>
            </a:endParaRPr>
          </a:p>
        </p:txBody>
      </p:sp>
      <p:pic>
        <p:nvPicPr>
          <p:cNvPr id="568" name="Google Shape;568;p92"/>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69" name="Google Shape;569;p92"/>
          <p:cNvPicPr preferRelativeResize="0"/>
          <p:nvPr/>
        </p:nvPicPr>
        <p:blipFill>
          <a:blip r:embed="rId5">
            <a:alphaModFix/>
          </a:blip>
          <a:stretch>
            <a:fillRect/>
          </a:stretch>
        </p:blipFill>
        <p:spPr>
          <a:xfrm>
            <a:off x="854713" y="2831150"/>
            <a:ext cx="3457575" cy="1485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39"/>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latin typeface="Arial"/>
                <a:ea typeface="Arial"/>
                <a:cs typeface="Arial"/>
                <a:sym typeface="Arial"/>
              </a:rPr>
              <a:t>Criar o arquivo index.html e adicionar JavaScript;</a:t>
            </a:r>
            <a:endParaRPr sz="1800">
              <a:solidFill>
                <a:srgbClr val="EFEFEF"/>
              </a:solidFill>
            </a:endParaRPr>
          </a:p>
        </p:txBody>
      </p:sp>
      <p:sp>
        <p:nvSpPr>
          <p:cNvPr id="181" name="Google Shape;181;p3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executar o JS em um navegador</a:t>
            </a:r>
            <a:endParaRPr>
              <a:solidFill>
                <a:srgbClr val="F3F3F3"/>
              </a:solidFill>
            </a:endParaRPr>
          </a:p>
        </p:txBody>
      </p:sp>
      <p:pic>
        <p:nvPicPr>
          <p:cNvPr id="182" name="Google Shape;182;p39"/>
          <p:cNvPicPr preferRelativeResize="0"/>
          <p:nvPr/>
        </p:nvPicPr>
        <p:blipFill>
          <a:blip r:embed="rId4">
            <a:alphaModFix/>
          </a:blip>
          <a:stretch>
            <a:fillRect/>
          </a:stretch>
        </p:blipFill>
        <p:spPr>
          <a:xfrm>
            <a:off x="6969250" y="2684300"/>
            <a:ext cx="2327150" cy="23271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3" name="Shape 573"/>
        <p:cNvGrpSpPr/>
        <p:nvPr/>
      </p:nvGrpSpPr>
      <p:grpSpPr>
        <a:xfrm>
          <a:off x="0" y="0"/>
          <a:ext cx="0" cy="0"/>
          <a:chOff x="0" y="0"/>
          <a:chExt cx="0" cy="0"/>
        </a:xfrm>
      </p:grpSpPr>
      <p:sp>
        <p:nvSpPr>
          <p:cNvPr id="574" name="Google Shape;574;p9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Semelhante ao while, porém amplamente utilizado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Na minha opinião: é a estrutura de repetição mais fácil de compreender, aconselho a preferir pelo for</a:t>
            </a:r>
            <a:endParaRPr sz="1800">
              <a:solidFill>
                <a:srgbClr val="EFEFEF"/>
              </a:solidFill>
            </a:endParaRPr>
          </a:p>
        </p:txBody>
      </p:sp>
      <p:sp>
        <p:nvSpPr>
          <p:cNvPr id="575" name="Google Shape;575;p9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de repetição: for</a:t>
            </a:r>
            <a:endParaRPr>
              <a:solidFill>
                <a:srgbClr val="F3F3F3"/>
              </a:solidFill>
            </a:endParaRPr>
          </a:p>
        </p:txBody>
      </p:sp>
      <p:pic>
        <p:nvPicPr>
          <p:cNvPr id="576" name="Google Shape;576;p93"/>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77" name="Google Shape;577;p93"/>
          <p:cNvPicPr preferRelativeResize="0"/>
          <p:nvPr/>
        </p:nvPicPr>
        <p:blipFill>
          <a:blip r:embed="rId5">
            <a:alphaModFix/>
          </a:blip>
          <a:stretch>
            <a:fillRect/>
          </a:stretch>
        </p:blipFill>
        <p:spPr>
          <a:xfrm>
            <a:off x="501763" y="3452475"/>
            <a:ext cx="6315075" cy="9715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1" name="Shape 581"/>
        <p:cNvGrpSpPr/>
        <p:nvPr/>
      </p:nvGrpSpPr>
      <p:grpSpPr>
        <a:xfrm>
          <a:off x="0" y="0"/>
          <a:ext cx="0" cy="0"/>
          <a:chOff x="0" y="0"/>
          <a:chExt cx="0" cy="0"/>
        </a:xfrm>
      </p:grpSpPr>
      <p:sp>
        <p:nvSpPr>
          <p:cNvPr id="582" name="Google Shape;582;p94"/>
          <p:cNvSpPr txBox="1"/>
          <p:nvPr>
            <p:ph idx="1" type="body"/>
          </p:nvPr>
        </p:nvSpPr>
        <p:spPr>
          <a:xfrm>
            <a:off x="720100" y="9118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EFEFEF"/>
              </a:buClr>
              <a:buSzPts val="1800"/>
              <a:buChar char="●"/>
            </a:pPr>
            <a:r>
              <a:rPr lang="en" sz="1800">
                <a:solidFill>
                  <a:srgbClr val="EFEFEF"/>
                </a:solidFill>
              </a:rPr>
              <a:t>Serve para organizar o código e deixar mais legível;</a:t>
            </a:r>
            <a:endParaRPr sz="1800">
              <a:solidFill>
                <a:srgbClr val="EFEFEF"/>
              </a:solidFill>
            </a:endParaRPr>
          </a:p>
          <a:p>
            <a:pPr indent="-342900" lvl="0" marL="457200" rtl="0" algn="l">
              <a:lnSpc>
                <a:spcPct val="115000"/>
              </a:lnSpc>
              <a:spcBef>
                <a:spcPts val="0"/>
              </a:spcBef>
              <a:spcAft>
                <a:spcPts val="0"/>
              </a:spcAft>
              <a:buClr>
                <a:srgbClr val="EFEFEF"/>
              </a:buClr>
              <a:buSzPts val="1800"/>
              <a:buChar char="●"/>
            </a:pPr>
            <a:r>
              <a:rPr lang="en" sz="1800">
                <a:solidFill>
                  <a:srgbClr val="EFEFEF"/>
                </a:solidFill>
              </a:rPr>
              <a:t>Não há uma regra, porém cada bloco aninhado deve ser identado uma vez;</a:t>
            </a:r>
            <a:endParaRPr sz="1800">
              <a:solidFill>
                <a:srgbClr val="EFEFEF"/>
              </a:solidFill>
            </a:endParaRPr>
          </a:p>
          <a:p>
            <a:pPr indent="-342900" lvl="0" marL="457200" rtl="0" algn="l">
              <a:lnSpc>
                <a:spcPct val="115000"/>
              </a:lnSpc>
              <a:spcBef>
                <a:spcPts val="0"/>
              </a:spcBef>
              <a:spcAft>
                <a:spcPts val="0"/>
              </a:spcAft>
              <a:buClr>
                <a:srgbClr val="EFEFEF"/>
              </a:buClr>
              <a:buSzPts val="1800"/>
              <a:buChar char="●"/>
            </a:pPr>
            <a:r>
              <a:rPr lang="en" sz="1800">
                <a:solidFill>
                  <a:srgbClr val="EFEFEF"/>
                </a:solidFill>
              </a:rPr>
              <a:t>Pessoas vão te agradecer no futuro por identar o código!</a:t>
            </a:r>
            <a:endParaRPr sz="1800">
              <a:solidFill>
                <a:srgbClr val="EFEFEF"/>
              </a:solidFill>
            </a:endParaRPr>
          </a:p>
          <a:p>
            <a:pPr indent="-342900" lvl="0" marL="457200" rtl="0" algn="l">
              <a:lnSpc>
                <a:spcPct val="115000"/>
              </a:lnSpc>
              <a:spcBef>
                <a:spcPts val="0"/>
              </a:spcBef>
              <a:spcAft>
                <a:spcPts val="0"/>
              </a:spcAft>
              <a:buClr>
                <a:srgbClr val="EFEFEF"/>
              </a:buClr>
              <a:buSzPts val="1800"/>
              <a:buChar char="●"/>
            </a:pPr>
            <a:r>
              <a:rPr lang="en" sz="1800">
                <a:solidFill>
                  <a:srgbClr val="EFEFEF"/>
                </a:solidFill>
              </a:rPr>
              <a:t>Para a execução do código não afeta em nada.</a:t>
            </a:r>
            <a:endParaRPr sz="1800">
              <a:solidFill>
                <a:srgbClr val="EFEFEF"/>
              </a:solidFill>
            </a:endParaRPr>
          </a:p>
        </p:txBody>
      </p:sp>
      <p:sp>
        <p:nvSpPr>
          <p:cNvPr id="583" name="Google Shape;583;p94"/>
          <p:cNvSpPr txBox="1"/>
          <p:nvPr>
            <p:ph type="title"/>
          </p:nvPr>
        </p:nvSpPr>
        <p:spPr>
          <a:xfrm>
            <a:off x="777000" y="225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Precisamos falar sobre identação</a:t>
            </a:r>
            <a:endParaRPr>
              <a:solidFill>
                <a:srgbClr val="F3F3F3"/>
              </a:solidFill>
            </a:endParaRPr>
          </a:p>
        </p:txBody>
      </p:sp>
      <p:pic>
        <p:nvPicPr>
          <p:cNvPr id="584" name="Google Shape;584;p94"/>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85" name="Google Shape;585;p94"/>
          <p:cNvPicPr preferRelativeResize="0"/>
          <p:nvPr/>
        </p:nvPicPr>
        <p:blipFill>
          <a:blip r:embed="rId5">
            <a:alphaModFix/>
          </a:blip>
          <a:stretch>
            <a:fillRect/>
          </a:stretch>
        </p:blipFill>
        <p:spPr>
          <a:xfrm>
            <a:off x="720100" y="2757425"/>
            <a:ext cx="4133850" cy="22479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9" name="Shape 589"/>
        <p:cNvGrpSpPr/>
        <p:nvPr/>
      </p:nvGrpSpPr>
      <p:grpSpPr>
        <a:xfrm>
          <a:off x="0" y="0"/>
          <a:ext cx="0" cy="0"/>
          <a:chOff x="0" y="0"/>
          <a:chExt cx="0" cy="0"/>
        </a:xfrm>
      </p:grpSpPr>
      <p:sp>
        <p:nvSpPr>
          <p:cNvPr id="590" name="Google Shape;590;p9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As vezes precisamos parar o loop antes que complete todo o seu ciclo;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isso utilizamos o </a:t>
            </a:r>
            <a:r>
              <a:rPr b="1" lang="en" sz="1800">
                <a:solidFill>
                  <a:srgbClr val="EFEFEF"/>
                </a:solidFill>
                <a:latin typeface="Fira Sans Condensed"/>
                <a:ea typeface="Fira Sans Condensed"/>
                <a:cs typeface="Fira Sans Condensed"/>
                <a:sym typeface="Fira Sans Condensed"/>
              </a:rPr>
              <a:t>break</a:t>
            </a:r>
            <a:r>
              <a:rPr lang="en" sz="1800">
                <a:solidFill>
                  <a:srgbClr val="EFEFEF"/>
                </a:solidFill>
              </a:rPr>
              <a:t>;</a:t>
            </a:r>
            <a:endParaRPr sz="1800">
              <a:solidFill>
                <a:srgbClr val="EFEFEF"/>
              </a:solidFill>
            </a:endParaRPr>
          </a:p>
        </p:txBody>
      </p:sp>
      <p:sp>
        <p:nvSpPr>
          <p:cNvPr id="591" name="Google Shape;591;p9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Forçando a saída de um loop: break</a:t>
            </a:r>
            <a:endParaRPr>
              <a:solidFill>
                <a:srgbClr val="F3F3F3"/>
              </a:solidFill>
            </a:endParaRPr>
          </a:p>
        </p:txBody>
      </p:sp>
      <p:pic>
        <p:nvPicPr>
          <p:cNvPr id="592" name="Google Shape;592;p95"/>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93" name="Google Shape;593;p95"/>
          <p:cNvPicPr preferRelativeResize="0"/>
          <p:nvPr/>
        </p:nvPicPr>
        <p:blipFill>
          <a:blip r:embed="rId5">
            <a:alphaModFix/>
          </a:blip>
          <a:stretch>
            <a:fillRect/>
          </a:stretch>
        </p:blipFill>
        <p:spPr>
          <a:xfrm>
            <a:off x="863575" y="2871550"/>
            <a:ext cx="4572000" cy="16478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7" name="Shape 597"/>
        <p:cNvGrpSpPr/>
        <p:nvPr/>
      </p:nvGrpSpPr>
      <p:grpSpPr>
        <a:xfrm>
          <a:off x="0" y="0"/>
          <a:ext cx="0" cy="0"/>
          <a:chOff x="0" y="0"/>
          <a:chExt cx="0" cy="0"/>
        </a:xfrm>
      </p:grpSpPr>
      <p:sp>
        <p:nvSpPr>
          <p:cNvPr id="598" name="Google Shape;598;p9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Dependendo da nossa lógica, podemos pular o resto da execução do loop;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isso utilizamos a palavra </a:t>
            </a:r>
            <a:r>
              <a:rPr b="1" lang="en" sz="1800">
                <a:solidFill>
                  <a:srgbClr val="EFEFEF"/>
                </a:solidFill>
                <a:latin typeface="Fira Sans Condensed"/>
                <a:ea typeface="Fira Sans Condensed"/>
                <a:cs typeface="Fira Sans Condensed"/>
                <a:sym typeface="Fira Sans Condensed"/>
              </a:rPr>
              <a:t>continue</a:t>
            </a:r>
            <a:r>
              <a:rPr lang="en" sz="1800">
                <a:solidFill>
                  <a:srgbClr val="EFEFEF"/>
                </a:solidFill>
              </a:rPr>
              <a:t>;</a:t>
            </a:r>
            <a:endParaRPr sz="1800">
              <a:solidFill>
                <a:srgbClr val="EFEFEF"/>
              </a:solidFill>
            </a:endParaRPr>
          </a:p>
        </p:txBody>
      </p:sp>
      <p:sp>
        <p:nvSpPr>
          <p:cNvPr id="599" name="Google Shape;599;p9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Pulando uma execução do loop: continue</a:t>
            </a:r>
            <a:endParaRPr>
              <a:solidFill>
                <a:srgbClr val="F3F3F3"/>
              </a:solidFill>
            </a:endParaRPr>
          </a:p>
        </p:txBody>
      </p:sp>
      <p:pic>
        <p:nvPicPr>
          <p:cNvPr id="600" name="Google Shape;600;p96"/>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601" name="Google Shape;601;p96"/>
          <p:cNvPicPr preferRelativeResize="0"/>
          <p:nvPr/>
        </p:nvPicPr>
        <p:blipFill>
          <a:blip r:embed="rId5">
            <a:alphaModFix/>
          </a:blip>
          <a:stretch>
            <a:fillRect/>
          </a:stretch>
        </p:blipFill>
        <p:spPr>
          <a:xfrm>
            <a:off x="827150" y="2523900"/>
            <a:ext cx="3028950" cy="23431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5" name="Shape 605"/>
        <p:cNvGrpSpPr/>
        <p:nvPr/>
      </p:nvGrpSpPr>
      <p:grpSpPr>
        <a:xfrm>
          <a:off x="0" y="0"/>
          <a:ext cx="0" cy="0"/>
          <a:chOff x="0" y="0"/>
          <a:chExt cx="0" cy="0"/>
        </a:xfrm>
      </p:grpSpPr>
      <p:sp>
        <p:nvSpPr>
          <p:cNvPr id="606" name="Google Shape;606;p97"/>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incrementar uma variável de forma mais fácil: x += 1;</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até mesmo x++;</a:t>
            </a:r>
            <a:endParaRPr sz="1800">
              <a:solidFill>
                <a:srgbClr val="EFEFEF"/>
              </a:solidFill>
            </a:endParaRPr>
          </a:p>
        </p:txBody>
      </p:sp>
      <p:sp>
        <p:nvSpPr>
          <p:cNvPr id="607" name="Google Shape;607;p9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Incrementando a variável: forma fácil</a:t>
            </a:r>
            <a:endParaRPr>
              <a:solidFill>
                <a:srgbClr val="F3F3F3"/>
              </a:solidFill>
            </a:endParaRPr>
          </a:p>
        </p:txBody>
      </p:sp>
      <p:pic>
        <p:nvPicPr>
          <p:cNvPr id="608" name="Google Shape;608;p97"/>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609" name="Google Shape;609;p97"/>
          <p:cNvPicPr preferRelativeResize="0"/>
          <p:nvPr/>
        </p:nvPicPr>
        <p:blipFill>
          <a:blip r:embed="rId5">
            <a:alphaModFix/>
          </a:blip>
          <a:stretch>
            <a:fillRect/>
          </a:stretch>
        </p:blipFill>
        <p:spPr>
          <a:xfrm>
            <a:off x="720088" y="3110100"/>
            <a:ext cx="5991225" cy="9715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3" name="Shape 613"/>
        <p:cNvGrpSpPr/>
        <p:nvPr/>
      </p:nvGrpSpPr>
      <p:grpSpPr>
        <a:xfrm>
          <a:off x="0" y="0"/>
          <a:ext cx="0" cy="0"/>
          <a:chOff x="0" y="0"/>
          <a:chExt cx="0" cy="0"/>
        </a:xfrm>
      </p:grpSpPr>
      <p:sp>
        <p:nvSpPr>
          <p:cNvPr id="614" name="Google Shape;614;p98"/>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há a necessidade de vários ifs, podemos utilizar o switch/case;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sair de um case podemos utilizar o break;</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inserir uma </a:t>
            </a:r>
            <a:r>
              <a:rPr lang="en" sz="1800">
                <a:solidFill>
                  <a:srgbClr val="EFEFEF"/>
                </a:solidFill>
              </a:rPr>
              <a:t>expressão</a:t>
            </a:r>
            <a:r>
              <a:rPr lang="en" sz="1800">
                <a:solidFill>
                  <a:srgbClr val="EFEFEF"/>
                </a:solidFill>
              </a:rPr>
              <a:t> default, para caso nenhum valor for correspondido;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Obs:</a:t>
            </a:r>
            <a:r>
              <a:rPr lang="en" sz="1800">
                <a:solidFill>
                  <a:srgbClr val="EFEFEF"/>
                </a:solidFill>
              </a:rPr>
              <a:t> muitos programadores optam por usar vários ifs!</a:t>
            </a:r>
            <a:endParaRPr sz="1800">
              <a:solidFill>
                <a:srgbClr val="EFEFEF"/>
              </a:solidFill>
            </a:endParaRPr>
          </a:p>
        </p:txBody>
      </p:sp>
      <p:sp>
        <p:nvSpPr>
          <p:cNvPr id="615" name="Google Shape;615;p9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condicional: switch</a:t>
            </a:r>
            <a:endParaRPr>
              <a:solidFill>
                <a:srgbClr val="F3F3F3"/>
              </a:solidFill>
            </a:endParaRPr>
          </a:p>
        </p:txBody>
      </p:sp>
      <p:pic>
        <p:nvPicPr>
          <p:cNvPr id="616" name="Google Shape;616;p98"/>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0" name="Shape 620"/>
        <p:cNvGrpSpPr/>
        <p:nvPr/>
      </p:nvGrpSpPr>
      <p:grpSpPr>
        <a:xfrm>
          <a:off x="0" y="0"/>
          <a:ext cx="0" cy="0"/>
          <a:chOff x="0" y="0"/>
          <a:chExt cx="0" cy="0"/>
        </a:xfrm>
      </p:grpSpPr>
      <p:sp>
        <p:nvSpPr>
          <p:cNvPr id="621" name="Google Shape;621;p9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condicional: switch</a:t>
            </a:r>
            <a:endParaRPr>
              <a:solidFill>
                <a:srgbClr val="F3F3F3"/>
              </a:solidFill>
            </a:endParaRPr>
          </a:p>
        </p:txBody>
      </p:sp>
      <p:pic>
        <p:nvPicPr>
          <p:cNvPr id="622" name="Google Shape;622;p99"/>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623" name="Google Shape;623;p99"/>
          <p:cNvPicPr preferRelativeResize="0"/>
          <p:nvPr/>
        </p:nvPicPr>
        <p:blipFill>
          <a:blip r:embed="rId5">
            <a:alphaModFix/>
          </a:blip>
          <a:stretch>
            <a:fillRect/>
          </a:stretch>
        </p:blipFill>
        <p:spPr>
          <a:xfrm>
            <a:off x="901825" y="1599050"/>
            <a:ext cx="5915025" cy="23717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7" name="Shape 627"/>
        <p:cNvGrpSpPr/>
        <p:nvPr/>
      </p:nvGrpSpPr>
      <p:grpSpPr>
        <a:xfrm>
          <a:off x="0" y="0"/>
          <a:ext cx="0" cy="0"/>
          <a:chOff x="0" y="0"/>
          <a:chExt cx="0" cy="0"/>
        </a:xfrm>
      </p:grpSpPr>
      <p:sp>
        <p:nvSpPr>
          <p:cNvPr id="628" name="Google Shape;628;p10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Um pouco mais sobre declaração de variáveis</a:t>
            </a:r>
            <a:endParaRPr>
              <a:solidFill>
                <a:srgbClr val="F3F3F3"/>
              </a:solidFill>
            </a:endParaRPr>
          </a:p>
        </p:txBody>
      </p:sp>
      <p:pic>
        <p:nvPicPr>
          <p:cNvPr id="629" name="Google Shape;629;p10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30" name="Google Shape;630;p10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carrovermelhogrande; (difícil de ler)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carro_vermelho_grande;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CarroVermelhoGrande;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carroVermelhoGrande; (mais utilizado)</a:t>
            </a:r>
            <a:endParaRPr sz="1800">
              <a:solidFill>
                <a:srgbClr val="EFEFE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4" name="Shape 634"/>
        <p:cNvGrpSpPr/>
        <p:nvPr/>
      </p:nvGrpSpPr>
      <p:grpSpPr>
        <a:xfrm>
          <a:off x="0" y="0"/>
          <a:ext cx="0" cy="0"/>
          <a:chOff x="0" y="0"/>
          <a:chExt cx="0" cy="0"/>
        </a:xfrm>
      </p:grpSpPr>
      <p:sp>
        <p:nvSpPr>
          <p:cNvPr id="635" name="Google Shape;635;p10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Comentários no JavaScript</a:t>
            </a:r>
            <a:endParaRPr>
              <a:solidFill>
                <a:srgbClr val="F3F3F3"/>
              </a:solidFill>
            </a:endParaRPr>
          </a:p>
        </p:txBody>
      </p:sp>
      <p:pic>
        <p:nvPicPr>
          <p:cNvPr id="636" name="Google Shape;636;p10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37" name="Google Shape;637;p10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Utilizado para explicar o que acontece no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também para testar se algum código está afetando o sistema;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Completamente ignorado pelo interpretador de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linha e multi-linha;</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638" name="Google Shape;638;p101"/>
          <p:cNvPicPr preferRelativeResize="0"/>
          <p:nvPr/>
        </p:nvPicPr>
        <p:blipFill>
          <a:blip r:embed="rId5">
            <a:alphaModFix/>
          </a:blip>
          <a:stretch>
            <a:fillRect/>
          </a:stretch>
        </p:blipFill>
        <p:spPr>
          <a:xfrm>
            <a:off x="720088" y="3268363"/>
            <a:ext cx="4143375" cy="15906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2" name="Shape 642"/>
        <p:cNvGrpSpPr/>
        <p:nvPr/>
      </p:nvGrpSpPr>
      <p:grpSpPr>
        <a:xfrm>
          <a:off x="0" y="0"/>
          <a:ext cx="0" cy="0"/>
          <a:chOff x="0" y="0"/>
          <a:chExt cx="0" cy="0"/>
        </a:xfrm>
      </p:grpSpPr>
      <p:sp>
        <p:nvSpPr>
          <p:cNvPr id="643" name="Google Shape;643;p102"/>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Estruturas de Programação</a:t>
            </a:r>
            <a:endParaRPr sz="5500"/>
          </a:p>
        </p:txBody>
      </p:sp>
      <p:sp>
        <p:nvSpPr>
          <p:cNvPr id="644" name="Google Shape;644;p102"/>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
        <p:nvSpPr>
          <p:cNvPr id="645" name="Google Shape;645;p102"/>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646" name="Google Shape;646;p102"/>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40"/>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latin typeface="Arial"/>
                <a:ea typeface="Arial"/>
                <a:cs typeface="Arial"/>
                <a:sym typeface="Arial"/>
              </a:rPr>
              <a:t>Digitar código JavaScript no console do Chrome</a:t>
            </a:r>
            <a:endParaRPr sz="1800">
              <a:solidFill>
                <a:srgbClr val="EFEFEF"/>
              </a:solidFill>
            </a:endParaRPr>
          </a:p>
        </p:txBody>
      </p:sp>
      <p:sp>
        <p:nvSpPr>
          <p:cNvPr id="188" name="Google Shape;188;p4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Executando JS direto do console</a:t>
            </a:r>
            <a:endParaRPr>
              <a:solidFill>
                <a:srgbClr val="F3F3F3"/>
              </a:solidFill>
            </a:endParaRPr>
          </a:p>
        </p:txBody>
      </p:sp>
      <p:pic>
        <p:nvPicPr>
          <p:cNvPr id="189" name="Google Shape;189;p40"/>
          <p:cNvPicPr preferRelativeResize="0"/>
          <p:nvPr/>
        </p:nvPicPr>
        <p:blipFill>
          <a:blip r:embed="rId4">
            <a:alphaModFix/>
          </a:blip>
          <a:stretch>
            <a:fillRect/>
          </a:stretch>
        </p:blipFill>
        <p:spPr>
          <a:xfrm>
            <a:off x="6678176" y="2686526"/>
            <a:ext cx="2251148" cy="2251148"/>
          </a:xfrm>
          <a:prstGeom prst="rect">
            <a:avLst/>
          </a:prstGeom>
          <a:noFill/>
          <a:ln>
            <a:noFill/>
          </a:ln>
        </p:spPr>
      </p:pic>
      <p:sp>
        <p:nvSpPr>
          <p:cNvPr id="190" name="Google Shape;190;p40"/>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0" name="Shape 650"/>
        <p:cNvGrpSpPr/>
        <p:nvPr/>
      </p:nvGrpSpPr>
      <p:grpSpPr>
        <a:xfrm>
          <a:off x="0" y="0"/>
          <a:ext cx="0" cy="0"/>
          <a:chOff x="0" y="0"/>
          <a:chExt cx="0" cy="0"/>
        </a:xfrm>
      </p:grpSpPr>
      <p:sp>
        <p:nvSpPr>
          <p:cNvPr id="651" name="Google Shape;651;p103"/>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652" name="Google Shape;652;p103"/>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653" name="Google Shape;653;p103"/>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654" name="Google Shape;654;p103"/>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estruturas de fluxos, de repetição e tipos de dado</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8" name="Shape 658"/>
        <p:cNvGrpSpPr/>
        <p:nvPr/>
      </p:nvGrpSpPr>
      <p:grpSpPr>
        <a:xfrm>
          <a:off x="0" y="0"/>
          <a:ext cx="0" cy="0"/>
          <a:chOff x="0" y="0"/>
          <a:chExt cx="0" cy="0"/>
        </a:xfrm>
      </p:grpSpPr>
      <p:sp>
        <p:nvSpPr>
          <p:cNvPr id="659" name="Google Shape;659;p10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06</a:t>
            </a:r>
            <a:endParaRPr>
              <a:solidFill>
                <a:srgbClr val="F3F3F3"/>
              </a:solidFill>
            </a:endParaRPr>
          </a:p>
        </p:txBody>
      </p:sp>
      <p:pic>
        <p:nvPicPr>
          <p:cNvPr id="660" name="Google Shape;660;p10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61" name="Google Shape;661;p104"/>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Armazene em valores em variáveis com cada um dos tipos de dados vistos;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String, Number e Boolean;</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5" name="Shape 665"/>
        <p:cNvGrpSpPr/>
        <p:nvPr/>
      </p:nvGrpSpPr>
      <p:grpSpPr>
        <a:xfrm>
          <a:off x="0" y="0"/>
          <a:ext cx="0" cy="0"/>
          <a:chOff x="0" y="0"/>
          <a:chExt cx="0" cy="0"/>
        </a:xfrm>
      </p:grpSpPr>
      <p:sp>
        <p:nvSpPr>
          <p:cNvPr id="666" name="Google Shape;666;p10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07</a:t>
            </a:r>
            <a:endParaRPr>
              <a:solidFill>
                <a:srgbClr val="F3F3F3"/>
              </a:solidFill>
            </a:endParaRPr>
          </a:p>
        </p:txBody>
      </p:sp>
      <p:pic>
        <p:nvPicPr>
          <p:cNvPr id="667" name="Google Shape;667;p10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68" name="Google Shape;668;p10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Cria uma estrutura if que verifica a entrada na balada, se tiver mais de 18 anos pode entrar;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Armazenar a idade em uma variável com let;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Insira uma instrução console.log(“Pode entrar”), caso a pessoa tenha mais que 18 anos;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2" name="Shape 672"/>
        <p:cNvGrpSpPr/>
        <p:nvPr/>
      </p:nvGrpSpPr>
      <p:grpSpPr>
        <a:xfrm>
          <a:off x="0" y="0"/>
          <a:ext cx="0" cy="0"/>
          <a:chOff x="0" y="0"/>
          <a:chExt cx="0" cy="0"/>
        </a:xfrm>
      </p:grpSpPr>
      <p:sp>
        <p:nvSpPr>
          <p:cNvPr id="673" name="Google Shape;673;p10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08</a:t>
            </a:r>
            <a:endParaRPr>
              <a:solidFill>
                <a:srgbClr val="F3F3F3"/>
              </a:solidFill>
            </a:endParaRPr>
          </a:p>
        </p:txBody>
      </p:sp>
      <p:pic>
        <p:nvPicPr>
          <p:cNvPr id="674" name="Google Shape;674;p10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75" name="Google Shape;675;p10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constante com o seu nome como valor;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uma estrutura if que verifica se o seu nome é o que está na constante;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estiver, emita uma mensagem de saudação com console.log();</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9" name="Shape 679"/>
        <p:cNvGrpSpPr/>
        <p:nvPr/>
      </p:nvGrpSpPr>
      <p:grpSpPr>
        <a:xfrm>
          <a:off x="0" y="0"/>
          <a:ext cx="0" cy="0"/>
          <a:chOff x="0" y="0"/>
          <a:chExt cx="0" cy="0"/>
        </a:xfrm>
      </p:grpSpPr>
      <p:sp>
        <p:nvSpPr>
          <p:cNvPr id="680" name="Google Shape;680;p10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09</a:t>
            </a:r>
            <a:endParaRPr>
              <a:solidFill>
                <a:srgbClr val="F3F3F3"/>
              </a:solidFill>
            </a:endParaRPr>
          </a:p>
        </p:txBody>
      </p:sp>
      <p:pic>
        <p:nvPicPr>
          <p:cNvPr id="681" name="Google Shape;681;p10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82" name="Google Shape;682;p107"/>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 função Math.pow() exibe a potencia de um número;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Teste a função com console.log() e as seguintes bases: 2, 3, 18 e o expoente deve ser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Recebe 2 argumentos, base e expoente;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Math.pow(5,3);</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6" name="Shape 686"/>
        <p:cNvGrpSpPr/>
        <p:nvPr/>
      </p:nvGrpSpPr>
      <p:grpSpPr>
        <a:xfrm>
          <a:off x="0" y="0"/>
          <a:ext cx="0" cy="0"/>
          <a:chOff x="0" y="0"/>
          <a:chExt cx="0" cy="0"/>
        </a:xfrm>
      </p:grpSpPr>
      <p:sp>
        <p:nvSpPr>
          <p:cNvPr id="687" name="Google Shape;687;p10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10</a:t>
            </a:r>
            <a:endParaRPr>
              <a:solidFill>
                <a:srgbClr val="F3F3F3"/>
              </a:solidFill>
            </a:endParaRPr>
          </a:p>
        </p:txBody>
      </p:sp>
      <p:pic>
        <p:nvPicPr>
          <p:cNvPr id="688" name="Google Shape;688;p10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89" name="Google Shape;689;p108"/>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Armazene a velocidade de um carro em uma variável, com o número que desejar;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Faça uma estrutura if/else que verifica se ele está acima da velocidade;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80 é a velocidade máxima permitida;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estiver acima ou abaixo exiba mensagens com console.log</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3" name="Shape 693"/>
        <p:cNvGrpSpPr/>
        <p:nvPr/>
      </p:nvGrpSpPr>
      <p:grpSpPr>
        <a:xfrm>
          <a:off x="0" y="0"/>
          <a:ext cx="0" cy="0"/>
          <a:chOff x="0" y="0"/>
          <a:chExt cx="0" cy="0"/>
        </a:xfrm>
      </p:grpSpPr>
      <p:sp>
        <p:nvSpPr>
          <p:cNvPr id="694" name="Google Shape;694;p10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11</a:t>
            </a:r>
            <a:endParaRPr>
              <a:solidFill>
                <a:srgbClr val="F3F3F3"/>
              </a:solidFill>
            </a:endParaRPr>
          </a:p>
        </p:txBody>
      </p:sp>
      <p:pic>
        <p:nvPicPr>
          <p:cNvPr id="695" name="Google Shape;695;p10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96" name="Google Shape;696;p109"/>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Faça uma estrutura if/else para verificar se um usuário pode dirigir;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Armazene em variáveis algumas informações sobre o usuário: idade, se tem CNH</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a idade for maior que 18 e não possuir CNH, exiba uma mensagem;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a idade for maior que 18 e tem CNH, exiba uma mensagem;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não tiver 18 nem CNH, exiba outra mensagem;</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0" name="Shape 700"/>
        <p:cNvGrpSpPr/>
        <p:nvPr/>
      </p:nvGrpSpPr>
      <p:grpSpPr>
        <a:xfrm>
          <a:off x="0" y="0"/>
          <a:ext cx="0" cy="0"/>
          <a:chOff x="0" y="0"/>
          <a:chExt cx="0" cy="0"/>
        </a:xfrm>
      </p:grpSpPr>
      <p:sp>
        <p:nvSpPr>
          <p:cNvPr id="701" name="Google Shape;701;p11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12</a:t>
            </a:r>
            <a:endParaRPr>
              <a:solidFill>
                <a:srgbClr val="F3F3F3"/>
              </a:solidFill>
            </a:endParaRPr>
          </a:p>
        </p:txBody>
      </p:sp>
      <p:pic>
        <p:nvPicPr>
          <p:cNvPr id="702" name="Google Shape;702;p11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03" name="Google Shape;703;p11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 loop while que exibe números de 0 a 10 no console;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7" name="Shape 707"/>
        <p:cNvGrpSpPr/>
        <p:nvPr/>
      </p:nvGrpSpPr>
      <p:grpSpPr>
        <a:xfrm>
          <a:off x="0" y="0"/>
          <a:ext cx="0" cy="0"/>
          <a:chOff x="0" y="0"/>
          <a:chExt cx="0" cy="0"/>
        </a:xfrm>
      </p:grpSpPr>
      <p:sp>
        <p:nvSpPr>
          <p:cNvPr id="708" name="Google Shape;708;p11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13</a:t>
            </a:r>
            <a:endParaRPr>
              <a:solidFill>
                <a:srgbClr val="F3F3F3"/>
              </a:solidFill>
            </a:endParaRPr>
          </a:p>
        </p:txBody>
      </p:sp>
      <p:pic>
        <p:nvPicPr>
          <p:cNvPr id="709" name="Google Shape;709;p11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10" name="Google Shape;710;p11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 loop for que exibe números de 100 a 50 no console;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4" name="Shape 714"/>
        <p:cNvGrpSpPr/>
        <p:nvPr/>
      </p:nvGrpSpPr>
      <p:grpSpPr>
        <a:xfrm>
          <a:off x="0" y="0"/>
          <a:ext cx="0" cy="0"/>
          <a:chOff x="0" y="0"/>
          <a:chExt cx="0" cy="0"/>
        </a:xfrm>
      </p:grpSpPr>
      <p:sp>
        <p:nvSpPr>
          <p:cNvPr id="715" name="Google Shape;715;p11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14</a:t>
            </a:r>
            <a:endParaRPr>
              <a:solidFill>
                <a:srgbClr val="F3F3F3"/>
              </a:solidFill>
            </a:endParaRPr>
          </a:p>
        </p:txBody>
      </p:sp>
      <p:pic>
        <p:nvPicPr>
          <p:cNvPr id="716" name="Google Shape;716;p11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17" name="Google Shape;717;p11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 loop for ou while que exiba qual número é par e qual número é </a:t>
            </a:r>
            <a:r>
              <a:rPr lang="en" sz="1800">
                <a:solidFill>
                  <a:srgbClr val="EFEFEF"/>
                </a:solidFill>
              </a:rPr>
              <a:t>ímpar</a:t>
            </a: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contador deve iniciar em 0 e ir até 50;</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41"/>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u="sng">
                <a:solidFill>
                  <a:schemeClr val="hlink"/>
                </a:solidFill>
                <a:latin typeface="Arial"/>
                <a:ea typeface="Arial"/>
                <a:cs typeface="Arial"/>
                <a:sym typeface="Arial"/>
                <a:hlinkClick r:id="rId4"/>
              </a:rPr>
              <a:t>https://jsfiddle.net/</a:t>
            </a:r>
            <a:endParaRPr sz="1800">
              <a:solidFill>
                <a:srgbClr val="EFEFEF"/>
              </a:solidFill>
            </a:endParaRPr>
          </a:p>
        </p:txBody>
      </p:sp>
      <p:sp>
        <p:nvSpPr>
          <p:cNvPr id="196" name="Google Shape;196;p4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Outra alternativa para rodar JS</a:t>
            </a:r>
            <a:endParaRPr>
              <a:solidFill>
                <a:srgbClr val="F3F3F3"/>
              </a:solidFill>
            </a:endParaRPr>
          </a:p>
        </p:txBody>
      </p:sp>
      <p:sp>
        <p:nvSpPr>
          <p:cNvPr id="197" name="Google Shape;197;p41"/>
          <p:cNvSpPr txBox="1"/>
          <p:nvPr/>
        </p:nvSpPr>
        <p:spPr>
          <a:xfrm>
            <a:off x="0" y="455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198" name="Google Shape;198;p41"/>
          <p:cNvPicPr preferRelativeResize="0"/>
          <p:nvPr/>
        </p:nvPicPr>
        <p:blipFill>
          <a:blip r:embed="rId5">
            <a:alphaModFix/>
          </a:blip>
          <a:stretch>
            <a:fillRect/>
          </a:stretch>
        </p:blipFill>
        <p:spPr>
          <a:xfrm>
            <a:off x="6190775" y="3000000"/>
            <a:ext cx="2655375" cy="181520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1" name="Shape 721"/>
        <p:cNvGrpSpPr/>
        <p:nvPr/>
      </p:nvGrpSpPr>
      <p:grpSpPr>
        <a:xfrm>
          <a:off x="0" y="0"/>
          <a:ext cx="0" cy="0"/>
          <a:chOff x="0" y="0"/>
          <a:chExt cx="0" cy="0"/>
        </a:xfrm>
      </p:grpSpPr>
      <p:sp>
        <p:nvSpPr>
          <p:cNvPr id="722" name="Google Shape;722;p11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15 - Desafio</a:t>
            </a:r>
            <a:endParaRPr>
              <a:solidFill>
                <a:srgbClr val="F3F3F3"/>
              </a:solidFill>
            </a:endParaRPr>
          </a:p>
        </p:txBody>
      </p:sp>
      <p:pic>
        <p:nvPicPr>
          <p:cNvPr id="723" name="Google Shape;723;p11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24" name="Google Shape;724;p11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Verifique se o número é primo!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número primo, é um número natural, maior que 1 e apenas </a:t>
            </a:r>
            <a:r>
              <a:rPr lang="en" sz="1800">
                <a:solidFill>
                  <a:srgbClr val="EFEFEF"/>
                </a:solidFill>
              </a:rPr>
              <a:t>divisível</a:t>
            </a:r>
            <a:r>
              <a:rPr lang="en" sz="1800">
                <a:solidFill>
                  <a:srgbClr val="EFEFEF"/>
                </a:solidFill>
              </a:rPr>
              <a:t> por si próprio e por 1;</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8" name="Shape 728"/>
        <p:cNvGrpSpPr/>
        <p:nvPr/>
      </p:nvGrpSpPr>
      <p:grpSpPr>
        <a:xfrm>
          <a:off x="0" y="0"/>
          <a:ext cx="0" cy="0"/>
          <a:chOff x="0" y="0"/>
          <a:chExt cx="0" cy="0"/>
        </a:xfrm>
      </p:grpSpPr>
      <p:sp>
        <p:nvSpPr>
          <p:cNvPr id="729" name="Google Shape;729;p114"/>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730" name="Google Shape;730;p114"/>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731" name="Google Shape;731;p11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732" name="Google Shape;732;p114"/>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6" name="Shape 736"/>
        <p:cNvGrpSpPr/>
        <p:nvPr/>
      </p:nvGrpSpPr>
      <p:grpSpPr>
        <a:xfrm>
          <a:off x="0" y="0"/>
          <a:ext cx="0" cy="0"/>
          <a:chOff x="0" y="0"/>
          <a:chExt cx="0" cy="0"/>
        </a:xfrm>
      </p:grpSpPr>
      <p:sp>
        <p:nvSpPr>
          <p:cNvPr id="737" name="Google Shape;737;p115"/>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Funções</a:t>
            </a:r>
            <a:endParaRPr sz="5500"/>
          </a:p>
        </p:txBody>
      </p:sp>
      <p:sp>
        <p:nvSpPr>
          <p:cNvPr id="738" name="Google Shape;738;p115"/>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06</a:t>
            </a:r>
            <a:endParaRPr/>
          </a:p>
        </p:txBody>
      </p:sp>
      <p:cxnSp>
        <p:nvCxnSpPr>
          <p:cNvPr id="739" name="Google Shape;739;p115"/>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740" name="Google Shape;740;p115"/>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Nesta seção vamos aprender a criar nossas funções e também mais detalhes sobre este assunto.</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4" name="Shape 744"/>
        <p:cNvGrpSpPr/>
        <p:nvPr/>
      </p:nvGrpSpPr>
      <p:grpSpPr>
        <a:xfrm>
          <a:off x="0" y="0"/>
          <a:ext cx="0" cy="0"/>
          <a:chOff x="0" y="0"/>
          <a:chExt cx="0" cy="0"/>
        </a:xfrm>
      </p:grpSpPr>
      <p:sp>
        <p:nvSpPr>
          <p:cNvPr id="745" name="Google Shape;745;p11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funções?</a:t>
            </a:r>
            <a:endParaRPr>
              <a:solidFill>
                <a:srgbClr val="F3F3F3"/>
              </a:solidFill>
            </a:endParaRPr>
          </a:p>
        </p:txBody>
      </p:sp>
      <p:pic>
        <p:nvPicPr>
          <p:cNvPr id="746" name="Google Shape;746;p11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47" name="Google Shape;747;p11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Funções são estruturas de códigos menores que são reaproveitadas durante a execução/construção de um programa;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Principal objetivo: poupar repetição de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 ser consideradas ‘subprogramas’;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1" name="Shape 751"/>
        <p:cNvGrpSpPr/>
        <p:nvPr/>
      </p:nvGrpSpPr>
      <p:grpSpPr>
        <a:xfrm>
          <a:off x="0" y="0"/>
          <a:ext cx="0" cy="0"/>
          <a:chOff x="0" y="0"/>
          <a:chExt cx="0" cy="0"/>
        </a:xfrm>
      </p:grpSpPr>
      <p:sp>
        <p:nvSpPr>
          <p:cNvPr id="752" name="Google Shape;752;p11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Definindo uma função</a:t>
            </a:r>
            <a:endParaRPr>
              <a:solidFill>
                <a:srgbClr val="F3F3F3"/>
              </a:solidFill>
            </a:endParaRPr>
          </a:p>
        </p:txBody>
      </p:sp>
      <p:pic>
        <p:nvPicPr>
          <p:cNvPr id="753" name="Google Shape;753;p11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54" name="Google Shape;754;p117"/>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função tem uma estrutura um pouco mais complexa;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Devemos declarar a função sempre com a palavra function;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função deve ter um nome;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 conter argumentos/parâmetros, definidos entre (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corpo da função é definido entre {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Geralmente uma função retorna um valor;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É </a:t>
            </a:r>
            <a:r>
              <a:rPr lang="en" sz="1800">
                <a:solidFill>
                  <a:srgbClr val="EFEFEF"/>
                </a:solidFill>
              </a:rPr>
              <a:t>possível</a:t>
            </a:r>
            <a:r>
              <a:rPr lang="en" sz="1800">
                <a:solidFill>
                  <a:srgbClr val="EFEFEF"/>
                </a:solidFill>
              </a:rPr>
              <a:t> declarar funções em variáveis;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8" name="Shape 758"/>
        <p:cNvGrpSpPr/>
        <p:nvPr/>
      </p:nvGrpSpPr>
      <p:grpSpPr>
        <a:xfrm>
          <a:off x="0" y="0"/>
          <a:ext cx="0" cy="0"/>
          <a:chOff x="0" y="0"/>
          <a:chExt cx="0" cy="0"/>
        </a:xfrm>
      </p:grpSpPr>
      <p:sp>
        <p:nvSpPr>
          <p:cNvPr id="759" name="Google Shape;759;p11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Definindo uma função</a:t>
            </a:r>
            <a:endParaRPr>
              <a:solidFill>
                <a:srgbClr val="F3F3F3"/>
              </a:solidFill>
            </a:endParaRPr>
          </a:p>
        </p:txBody>
      </p:sp>
      <p:pic>
        <p:nvPicPr>
          <p:cNvPr id="760" name="Google Shape;760;p118"/>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761" name="Google Shape;761;p118"/>
          <p:cNvPicPr preferRelativeResize="0"/>
          <p:nvPr/>
        </p:nvPicPr>
        <p:blipFill>
          <a:blip r:embed="rId5">
            <a:alphaModFix/>
          </a:blip>
          <a:stretch>
            <a:fillRect/>
          </a:stretch>
        </p:blipFill>
        <p:spPr>
          <a:xfrm>
            <a:off x="720100" y="1196300"/>
            <a:ext cx="5793900" cy="37561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5" name="Shape 765"/>
        <p:cNvGrpSpPr/>
        <p:nvPr/>
      </p:nvGrpSpPr>
      <p:grpSpPr>
        <a:xfrm>
          <a:off x="0" y="0"/>
          <a:ext cx="0" cy="0"/>
          <a:chOff x="0" y="0"/>
          <a:chExt cx="0" cy="0"/>
        </a:xfrm>
      </p:grpSpPr>
      <p:sp>
        <p:nvSpPr>
          <p:cNvPr id="766" name="Google Shape;766;p11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funções</a:t>
            </a:r>
            <a:endParaRPr>
              <a:solidFill>
                <a:srgbClr val="F3F3F3"/>
              </a:solidFill>
            </a:endParaRPr>
          </a:p>
        </p:txBody>
      </p:sp>
      <p:pic>
        <p:nvPicPr>
          <p:cNvPr id="767" name="Google Shape;767;p119"/>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768" name="Google Shape;768;p119"/>
          <p:cNvPicPr preferRelativeResize="0"/>
          <p:nvPr/>
        </p:nvPicPr>
        <p:blipFill>
          <a:blip r:embed="rId5">
            <a:alphaModFix/>
          </a:blip>
          <a:stretch>
            <a:fillRect/>
          </a:stretch>
        </p:blipFill>
        <p:spPr>
          <a:xfrm>
            <a:off x="1304700" y="1672675"/>
            <a:ext cx="4819650" cy="29813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2" name="Shape 772"/>
        <p:cNvGrpSpPr/>
        <p:nvPr/>
      </p:nvGrpSpPr>
      <p:grpSpPr>
        <a:xfrm>
          <a:off x="0" y="0"/>
          <a:ext cx="0" cy="0"/>
          <a:chOff x="0" y="0"/>
          <a:chExt cx="0" cy="0"/>
        </a:xfrm>
      </p:grpSpPr>
      <p:sp>
        <p:nvSpPr>
          <p:cNvPr id="773" name="Google Shape;773;p12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Escopo de uma função</a:t>
            </a:r>
            <a:endParaRPr>
              <a:solidFill>
                <a:srgbClr val="F3F3F3"/>
              </a:solidFill>
            </a:endParaRPr>
          </a:p>
        </p:txBody>
      </p:sp>
      <p:pic>
        <p:nvPicPr>
          <p:cNvPr id="774" name="Google Shape;774;p12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75" name="Google Shape;775;p12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que acontece dentro de uma função fica separado do escopo global;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escopo global seria todo o arquivo de JavaScript;</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776" name="Google Shape;776;p120"/>
          <p:cNvPicPr preferRelativeResize="0"/>
          <p:nvPr/>
        </p:nvPicPr>
        <p:blipFill>
          <a:blip r:embed="rId5">
            <a:alphaModFix/>
          </a:blip>
          <a:stretch>
            <a:fillRect/>
          </a:stretch>
        </p:blipFill>
        <p:spPr>
          <a:xfrm>
            <a:off x="894125" y="2673388"/>
            <a:ext cx="4210050" cy="18954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0" name="Shape 780"/>
        <p:cNvGrpSpPr/>
        <p:nvPr/>
      </p:nvGrpSpPr>
      <p:grpSpPr>
        <a:xfrm>
          <a:off x="0" y="0"/>
          <a:ext cx="0" cy="0"/>
          <a:chOff x="0" y="0"/>
          <a:chExt cx="0" cy="0"/>
        </a:xfrm>
      </p:grpSpPr>
      <p:sp>
        <p:nvSpPr>
          <p:cNvPr id="781" name="Google Shape;781;p12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escopo</a:t>
            </a:r>
            <a:endParaRPr>
              <a:solidFill>
                <a:srgbClr val="F3F3F3"/>
              </a:solidFill>
            </a:endParaRPr>
          </a:p>
        </p:txBody>
      </p:sp>
      <p:pic>
        <p:nvPicPr>
          <p:cNvPr id="782" name="Google Shape;782;p12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83" name="Google Shape;783;p121"/>
          <p:cNvSpPr txBox="1"/>
          <p:nvPr>
            <p:ph idx="1" type="body"/>
          </p:nvPr>
        </p:nvSpPr>
        <p:spPr>
          <a:xfrm>
            <a:off x="720000" y="9602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Atualmente com </a:t>
            </a:r>
            <a:r>
              <a:rPr b="1" lang="en" sz="1800">
                <a:solidFill>
                  <a:srgbClr val="EFEFEF"/>
                </a:solidFill>
                <a:latin typeface="Fira Sans Condensed"/>
                <a:ea typeface="Fira Sans Condensed"/>
                <a:cs typeface="Fira Sans Condensed"/>
                <a:sym typeface="Fira Sans Condensed"/>
              </a:rPr>
              <a:t>let </a:t>
            </a:r>
            <a:r>
              <a:rPr lang="en" sz="1800">
                <a:solidFill>
                  <a:srgbClr val="EFEFEF"/>
                </a:solidFill>
              </a:rPr>
              <a:t>e </a:t>
            </a:r>
            <a:r>
              <a:rPr b="1" lang="en" sz="1800">
                <a:solidFill>
                  <a:srgbClr val="EFEFEF"/>
                </a:solidFill>
                <a:latin typeface="Fira Sans Condensed"/>
                <a:ea typeface="Fira Sans Condensed"/>
                <a:cs typeface="Fira Sans Condensed"/>
                <a:sym typeface="Fira Sans Condensed"/>
              </a:rPr>
              <a:t>const</a:t>
            </a:r>
            <a:r>
              <a:rPr lang="en" sz="1800">
                <a:solidFill>
                  <a:srgbClr val="EFEFEF"/>
                </a:solidFill>
              </a:rPr>
              <a:t>, qualquer bloco de código pode separar seu escopo (um if por exemplo);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Isso é muito bom pois separa os contextos, com </a:t>
            </a:r>
            <a:r>
              <a:rPr b="1" lang="en" sz="1800">
                <a:solidFill>
                  <a:srgbClr val="EFEFEF"/>
                </a:solidFill>
                <a:latin typeface="Fira Sans Condensed"/>
                <a:ea typeface="Fira Sans Condensed"/>
                <a:cs typeface="Fira Sans Condensed"/>
                <a:sym typeface="Fira Sans Condensed"/>
              </a:rPr>
              <a:t>var </a:t>
            </a:r>
            <a:r>
              <a:rPr lang="en" sz="1800">
                <a:solidFill>
                  <a:srgbClr val="EFEFEF"/>
                </a:solidFill>
              </a:rPr>
              <a:t>isso não acontecia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podemos ter escopos diferentes não só com funções;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784" name="Google Shape;784;p121"/>
          <p:cNvPicPr preferRelativeResize="0"/>
          <p:nvPr/>
        </p:nvPicPr>
        <p:blipFill>
          <a:blip r:embed="rId5">
            <a:alphaModFix/>
          </a:blip>
          <a:stretch>
            <a:fillRect/>
          </a:stretch>
        </p:blipFill>
        <p:spPr>
          <a:xfrm>
            <a:off x="834775" y="3081188"/>
            <a:ext cx="4629150" cy="19335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8" name="Shape 788"/>
        <p:cNvGrpSpPr/>
        <p:nvPr/>
      </p:nvGrpSpPr>
      <p:grpSpPr>
        <a:xfrm>
          <a:off x="0" y="0"/>
          <a:ext cx="0" cy="0"/>
          <a:chOff x="0" y="0"/>
          <a:chExt cx="0" cy="0"/>
        </a:xfrm>
      </p:grpSpPr>
      <p:sp>
        <p:nvSpPr>
          <p:cNvPr id="789" name="Google Shape;789;p12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Escopo aninhado (Nested Scopes)</a:t>
            </a:r>
            <a:endParaRPr>
              <a:solidFill>
                <a:srgbClr val="F3F3F3"/>
              </a:solidFill>
            </a:endParaRPr>
          </a:p>
        </p:txBody>
      </p:sp>
      <p:pic>
        <p:nvPicPr>
          <p:cNvPr id="790" name="Google Shape;790;p12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91" name="Google Shape;791;p122"/>
          <p:cNvSpPr txBox="1"/>
          <p:nvPr>
            <p:ph idx="1" type="body"/>
          </p:nvPr>
        </p:nvSpPr>
        <p:spPr>
          <a:xfrm>
            <a:off x="720000" y="9602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causa da possibilidade de criar um escopo, podemos ter mais níveis de escopo;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792" name="Google Shape;792;p122"/>
          <p:cNvPicPr preferRelativeResize="0"/>
          <p:nvPr/>
        </p:nvPicPr>
        <p:blipFill>
          <a:blip r:embed="rId5">
            <a:alphaModFix/>
          </a:blip>
          <a:stretch>
            <a:fillRect/>
          </a:stretch>
        </p:blipFill>
        <p:spPr>
          <a:xfrm>
            <a:off x="2009050" y="1812050"/>
            <a:ext cx="4401400" cy="327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42"/>
          <p:cNvSpPr txBox="1"/>
          <p:nvPr>
            <p:ph idx="1" type="body"/>
          </p:nvPr>
        </p:nvSpPr>
        <p:spPr>
          <a:xfrm>
            <a:off x="720000" y="1152475"/>
            <a:ext cx="69279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latin typeface="Arial"/>
                <a:ea typeface="Arial"/>
                <a:cs typeface="Arial"/>
                <a:sym typeface="Arial"/>
              </a:rPr>
              <a:t>Use a abordagem de: editor de texto + navegador;</a:t>
            </a:r>
            <a:endParaRPr sz="1800">
              <a:solidFill>
                <a:srgbClr val="EFEFEF"/>
              </a:solidFill>
              <a:latin typeface="Arial"/>
              <a:ea typeface="Arial"/>
              <a:cs typeface="Arial"/>
              <a:sym typeface="Aria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latin typeface="Arial"/>
                <a:ea typeface="Arial"/>
                <a:cs typeface="Arial"/>
                <a:sym typeface="Arial"/>
              </a:rPr>
              <a:t>Salve todas as aulas em arquivos separados para consultar posteriormente;</a:t>
            </a:r>
            <a:endParaRPr sz="1800">
              <a:solidFill>
                <a:srgbClr val="EFEFEF"/>
              </a:solidFill>
              <a:latin typeface="Arial"/>
              <a:ea typeface="Arial"/>
              <a:cs typeface="Arial"/>
              <a:sym typeface="Arial"/>
            </a:endParaRPr>
          </a:p>
          <a:p>
            <a:pPr indent="-342900" lvl="0" marL="457200" rtl="0" algn="l">
              <a:lnSpc>
                <a:spcPct val="150000"/>
              </a:lnSpc>
              <a:spcBef>
                <a:spcPts val="0"/>
              </a:spcBef>
              <a:spcAft>
                <a:spcPts val="0"/>
              </a:spcAft>
              <a:buClr>
                <a:srgbClr val="EFEFEF"/>
              </a:buClr>
              <a:buSzPts val="1800"/>
              <a:buFont typeface="Arial"/>
              <a:buChar char="●"/>
            </a:pPr>
            <a:r>
              <a:rPr lang="en" sz="1800">
                <a:solidFill>
                  <a:srgbClr val="EFEFEF"/>
                </a:solidFill>
                <a:latin typeface="Arial"/>
                <a:ea typeface="Arial"/>
                <a:cs typeface="Arial"/>
                <a:sym typeface="Arial"/>
              </a:rPr>
              <a:t>Cada aula crie um exemplo a mais com as suas ideias para praticar;</a:t>
            </a:r>
            <a:endParaRPr sz="1800">
              <a:solidFill>
                <a:srgbClr val="EFEFEF"/>
              </a:solidFill>
              <a:latin typeface="Arial"/>
              <a:ea typeface="Arial"/>
              <a:cs typeface="Arial"/>
              <a:sym typeface="Arial"/>
            </a:endParaRPr>
          </a:p>
        </p:txBody>
      </p:sp>
      <p:sp>
        <p:nvSpPr>
          <p:cNvPr id="204" name="Google Shape;204;p4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eu aconselho você a seguir o curso</a:t>
            </a:r>
            <a:endParaRPr>
              <a:solidFill>
                <a:srgbClr val="F3F3F3"/>
              </a:solidFill>
            </a:endParaRPr>
          </a:p>
        </p:txBody>
      </p:sp>
      <p:pic>
        <p:nvPicPr>
          <p:cNvPr id="205" name="Google Shape;205;p42"/>
          <p:cNvPicPr preferRelativeResize="0"/>
          <p:nvPr/>
        </p:nvPicPr>
        <p:blipFill>
          <a:blip r:embed="rId4">
            <a:alphaModFix/>
          </a:blip>
          <a:stretch>
            <a:fillRect/>
          </a:stretch>
        </p:blipFill>
        <p:spPr>
          <a:xfrm>
            <a:off x="6969250" y="2684300"/>
            <a:ext cx="2327150" cy="23271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6" name="Shape 796"/>
        <p:cNvGrpSpPr/>
        <p:nvPr/>
      </p:nvGrpSpPr>
      <p:grpSpPr>
        <a:xfrm>
          <a:off x="0" y="0"/>
          <a:ext cx="0" cy="0"/>
          <a:chOff x="0" y="0"/>
          <a:chExt cx="0" cy="0"/>
        </a:xfrm>
      </p:grpSpPr>
      <p:sp>
        <p:nvSpPr>
          <p:cNvPr id="797" name="Google Shape;797;p12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Arrow Functions</a:t>
            </a:r>
            <a:endParaRPr>
              <a:solidFill>
                <a:srgbClr val="F3F3F3"/>
              </a:solidFill>
            </a:endParaRPr>
          </a:p>
        </p:txBody>
      </p:sp>
      <p:pic>
        <p:nvPicPr>
          <p:cNvPr id="798" name="Google Shape;798;p12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99" name="Google Shape;799;p123"/>
          <p:cNvSpPr txBox="1"/>
          <p:nvPr>
            <p:ph idx="1" type="body"/>
          </p:nvPr>
        </p:nvSpPr>
        <p:spPr>
          <a:xfrm>
            <a:off x="720000" y="9602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outra forma de escrever funções;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Bem utilizada nos frameworks modernos;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Porém</a:t>
            </a:r>
            <a:r>
              <a:rPr lang="en" sz="1800">
                <a:solidFill>
                  <a:srgbClr val="EFEFEF"/>
                </a:solidFill>
              </a:rPr>
              <a:t> não deve substituir as functions por completo (veremos mais tarde os detalhes);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800" name="Google Shape;800;p123"/>
          <p:cNvPicPr preferRelativeResize="0"/>
          <p:nvPr/>
        </p:nvPicPr>
        <p:blipFill>
          <a:blip r:embed="rId5">
            <a:alphaModFix/>
          </a:blip>
          <a:stretch>
            <a:fillRect/>
          </a:stretch>
        </p:blipFill>
        <p:spPr>
          <a:xfrm>
            <a:off x="840550" y="3008625"/>
            <a:ext cx="3600450" cy="12763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4" name="Shape 804"/>
        <p:cNvGrpSpPr/>
        <p:nvPr/>
      </p:nvGrpSpPr>
      <p:grpSpPr>
        <a:xfrm>
          <a:off x="0" y="0"/>
          <a:ext cx="0" cy="0"/>
          <a:chOff x="0" y="0"/>
          <a:chExt cx="0" cy="0"/>
        </a:xfrm>
      </p:grpSpPr>
      <p:sp>
        <p:nvSpPr>
          <p:cNvPr id="805" name="Google Shape;805;p12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a:t>
            </a:r>
            <a:r>
              <a:rPr lang="en"/>
              <a:t>Arrow Functions</a:t>
            </a:r>
            <a:endParaRPr>
              <a:solidFill>
                <a:srgbClr val="F3F3F3"/>
              </a:solidFill>
            </a:endParaRPr>
          </a:p>
        </p:txBody>
      </p:sp>
      <p:pic>
        <p:nvPicPr>
          <p:cNvPr id="806" name="Google Shape;806;p12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07" name="Google Shape;807;p124"/>
          <p:cNvSpPr txBox="1"/>
          <p:nvPr>
            <p:ph idx="1" type="body"/>
          </p:nvPr>
        </p:nvSpPr>
        <p:spPr>
          <a:xfrm>
            <a:off x="720000" y="9602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só tem um parâmetro podemos remover os parênteses do argumento e o return;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a expressão for pequena, pode até ser feita em uma linha sem prejudicar a leitura do código;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808" name="Google Shape;808;p124"/>
          <p:cNvPicPr preferRelativeResize="0"/>
          <p:nvPr/>
        </p:nvPicPr>
        <p:blipFill>
          <a:blip r:embed="rId5">
            <a:alphaModFix/>
          </a:blip>
          <a:stretch>
            <a:fillRect/>
          </a:stretch>
        </p:blipFill>
        <p:spPr>
          <a:xfrm>
            <a:off x="719988" y="2814938"/>
            <a:ext cx="3952875" cy="18954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2" name="Shape 812"/>
        <p:cNvGrpSpPr/>
        <p:nvPr/>
      </p:nvGrpSpPr>
      <p:grpSpPr>
        <a:xfrm>
          <a:off x="0" y="0"/>
          <a:ext cx="0" cy="0"/>
          <a:chOff x="0" y="0"/>
          <a:chExt cx="0" cy="0"/>
        </a:xfrm>
      </p:grpSpPr>
      <p:sp>
        <p:nvSpPr>
          <p:cNvPr id="813" name="Google Shape;813;p12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Argumentos opcionais</a:t>
            </a:r>
            <a:endParaRPr>
              <a:solidFill>
                <a:srgbClr val="F3F3F3"/>
              </a:solidFill>
            </a:endParaRPr>
          </a:p>
        </p:txBody>
      </p:sp>
      <p:pic>
        <p:nvPicPr>
          <p:cNvPr id="814" name="Google Shape;814;p12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15" name="Google Shape;815;p125"/>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chamar uma função em JS sem o número igual de parâmetros determinados;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816" name="Google Shape;816;p125"/>
          <p:cNvPicPr preferRelativeResize="0"/>
          <p:nvPr/>
        </p:nvPicPr>
        <p:blipFill>
          <a:blip r:embed="rId5">
            <a:alphaModFix/>
          </a:blip>
          <a:stretch>
            <a:fillRect/>
          </a:stretch>
        </p:blipFill>
        <p:spPr>
          <a:xfrm>
            <a:off x="924613" y="2215825"/>
            <a:ext cx="7934325" cy="27146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0" name="Shape 820"/>
        <p:cNvGrpSpPr/>
        <p:nvPr/>
      </p:nvGrpSpPr>
      <p:grpSpPr>
        <a:xfrm>
          <a:off x="0" y="0"/>
          <a:ext cx="0" cy="0"/>
          <a:chOff x="0" y="0"/>
          <a:chExt cx="0" cy="0"/>
        </a:xfrm>
      </p:grpSpPr>
      <p:sp>
        <p:nvSpPr>
          <p:cNvPr id="821" name="Google Shape;821;p12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Argumentos com valor default</a:t>
            </a:r>
            <a:endParaRPr>
              <a:solidFill>
                <a:srgbClr val="F3F3F3"/>
              </a:solidFill>
            </a:endParaRPr>
          </a:p>
        </p:txBody>
      </p:sp>
      <p:pic>
        <p:nvPicPr>
          <p:cNvPr id="822" name="Google Shape;822;p12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23" name="Google Shape;823;p126"/>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pre-determinar um valor para um argumento;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824" name="Google Shape;824;p126"/>
          <p:cNvPicPr preferRelativeResize="0"/>
          <p:nvPr/>
        </p:nvPicPr>
        <p:blipFill>
          <a:blip r:embed="rId5">
            <a:alphaModFix/>
          </a:blip>
          <a:stretch>
            <a:fillRect/>
          </a:stretch>
        </p:blipFill>
        <p:spPr>
          <a:xfrm>
            <a:off x="868888" y="2421100"/>
            <a:ext cx="4676775" cy="19621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8" name="Shape 828"/>
        <p:cNvGrpSpPr/>
        <p:nvPr/>
      </p:nvGrpSpPr>
      <p:grpSpPr>
        <a:xfrm>
          <a:off x="0" y="0"/>
          <a:ext cx="0" cy="0"/>
          <a:chOff x="0" y="0"/>
          <a:chExt cx="0" cy="0"/>
        </a:xfrm>
      </p:grpSpPr>
      <p:sp>
        <p:nvSpPr>
          <p:cNvPr id="829" name="Google Shape;829;p12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Closure</a:t>
            </a:r>
            <a:endParaRPr>
              <a:solidFill>
                <a:srgbClr val="F3F3F3"/>
              </a:solidFill>
            </a:endParaRPr>
          </a:p>
        </p:txBody>
      </p:sp>
      <p:pic>
        <p:nvPicPr>
          <p:cNvPr id="830" name="Google Shape;830;p12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31" name="Google Shape;831;p127"/>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função que se lembra do ambiente em que ela foi criada;</a:t>
            </a:r>
            <a:endParaRPr sz="1800">
              <a:solidFill>
                <a:srgbClr val="EFEFEF"/>
              </a:solidFill>
            </a:endParaRPr>
          </a:p>
        </p:txBody>
      </p:sp>
      <p:pic>
        <p:nvPicPr>
          <p:cNvPr id="832" name="Google Shape;832;p127"/>
          <p:cNvPicPr preferRelativeResize="0"/>
          <p:nvPr/>
        </p:nvPicPr>
        <p:blipFill>
          <a:blip r:embed="rId5">
            <a:alphaModFix/>
          </a:blip>
          <a:stretch>
            <a:fillRect/>
          </a:stretch>
        </p:blipFill>
        <p:spPr>
          <a:xfrm>
            <a:off x="840025" y="2771638"/>
            <a:ext cx="3829050" cy="19907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6" name="Shape 836"/>
        <p:cNvGrpSpPr/>
        <p:nvPr/>
      </p:nvGrpSpPr>
      <p:grpSpPr>
        <a:xfrm>
          <a:off x="0" y="0"/>
          <a:ext cx="0" cy="0"/>
          <a:chOff x="0" y="0"/>
          <a:chExt cx="0" cy="0"/>
        </a:xfrm>
      </p:grpSpPr>
      <p:sp>
        <p:nvSpPr>
          <p:cNvPr id="837" name="Google Shape;837;p12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Recursion</a:t>
            </a:r>
            <a:endParaRPr>
              <a:solidFill>
                <a:srgbClr val="F3F3F3"/>
              </a:solidFill>
            </a:endParaRPr>
          </a:p>
        </p:txBody>
      </p:sp>
      <p:pic>
        <p:nvPicPr>
          <p:cNvPr id="838" name="Google Shape;838;p12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39" name="Google Shape;839;p128"/>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funcionalidade que permite uma função se chamar novamente;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Isso pode ser um problema caso a função se chame </a:t>
            </a:r>
            <a:r>
              <a:rPr b="1" lang="en" sz="1800">
                <a:solidFill>
                  <a:srgbClr val="EFEFEF"/>
                </a:solidFill>
                <a:latin typeface="Fira Sans Condensed"/>
                <a:ea typeface="Fira Sans Condensed"/>
                <a:cs typeface="Fira Sans Condensed"/>
                <a:sym typeface="Fira Sans Condensed"/>
              </a:rPr>
              <a:t>muitas </a:t>
            </a:r>
            <a:r>
              <a:rPr lang="en" sz="1800">
                <a:solidFill>
                  <a:srgbClr val="EFEFEF"/>
                </a:solidFill>
              </a:rPr>
              <a:t>vezes;</a:t>
            </a:r>
            <a:endParaRPr sz="1800">
              <a:solidFill>
                <a:srgbClr val="EFEFEF"/>
              </a:solidFill>
            </a:endParaRPr>
          </a:p>
        </p:txBody>
      </p:sp>
      <p:pic>
        <p:nvPicPr>
          <p:cNvPr id="840" name="Google Shape;840;p128"/>
          <p:cNvPicPr preferRelativeResize="0"/>
          <p:nvPr/>
        </p:nvPicPr>
        <p:blipFill>
          <a:blip r:embed="rId5">
            <a:alphaModFix/>
          </a:blip>
          <a:stretch>
            <a:fillRect/>
          </a:stretch>
        </p:blipFill>
        <p:spPr>
          <a:xfrm>
            <a:off x="719988" y="2357938"/>
            <a:ext cx="5172075" cy="23717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4" name="Shape 844"/>
        <p:cNvGrpSpPr/>
        <p:nvPr/>
      </p:nvGrpSpPr>
      <p:grpSpPr>
        <a:xfrm>
          <a:off x="0" y="0"/>
          <a:ext cx="0" cy="0"/>
          <a:chOff x="0" y="0"/>
          <a:chExt cx="0" cy="0"/>
        </a:xfrm>
      </p:grpSpPr>
      <p:sp>
        <p:nvSpPr>
          <p:cNvPr id="845" name="Google Shape;845;p129"/>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Funções</a:t>
            </a:r>
            <a:endParaRPr sz="5500"/>
          </a:p>
        </p:txBody>
      </p:sp>
      <p:sp>
        <p:nvSpPr>
          <p:cNvPr id="846" name="Google Shape;846;p129"/>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
        <p:nvSpPr>
          <p:cNvPr id="847" name="Google Shape;847;p129"/>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06</a:t>
            </a:r>
            <a:endParaRPr/>
          </a:p>
        </p:txBody>
      </p:sp>
      <p:cxnSp>
        <p:nvCxnSpPr>
          <p:cNvPr id="848" name="Google Shape;848;p129"/>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2" name="Shape 852"/>
        <p:cNvGrpSpPr/>
        <p:nvPr/>
      </p:nvGrpSpPr>
      <p:grpSpPr>
        <a:xfrm>
          <a:off x="0" y="0"/>
          <a:ext cx="0" cy="0"/>
          <a:chOff x="0" y="0"/>
          <a:chExt cx="0" cy="0"/>
        </a:xfrm>
      </p:grpSpPr>
      <p:sp>
        <p:nvSpPr>
          <p:cNvPr id="853" name="Google Shape;853;p130"/>
          <p:cNvSpPr txBox="1"/>
          <p:nvPr>
            <p:ph type="title"/>
          </p:nvPr>
        </p:nvSpPr>
        <p:spPr>
          <a:xfrm>
            <a:off x="5797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854" name="Google Shape;854;p130"/>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07</a:t>
            </a:r>
            <a:endParaRPr/>
          </a:p>
        </p:txBody>
      </p:sp>
      <p:cxnSp>
        <p:nvCxnSpPr>
          <p:cNvPr id="855" name="Google Shape;855;p130"/>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856" name="Google Shape;856;p130"/>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funções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0" name="Shape 860"/>
        <p:cNvGrpSpPr/>
        <p:nvPr/>
      </p:nvGrpSpPr>
      <p:grpSpPr>
        <a:xfrm>
          <a:off x="0" y="0"/>
          <a:ext cx="0" cy="0"/>
          <a:chOff x="0" y="0"/>
          <a:chExt cx="0" cy="0"/>
        </a:xfrm>
      </p:grpSpPr>
      <p:sp>
        <p:nvSpPr>
          <p:cNvPr id="861" name="Google Shape;861;p13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01</a:t>
            </a:r>
            <a:endParaRPr>
              <a:solidFill>
                <a:srgbClr val="F3F3F3"/>
              </a:solidFill>
            </a:endParaRPr>
          </a:p>
        </p:txBody>
      </p:sp>
      <p:pic>
        <p:nvPicPr>
          <p:cNvPr id="862" name="Google Shape;862;p13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63" name="Google Shape;863;p13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imprime “Hello World!” no console;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7" name="Shape 867"/>
        <p:cNvGrpSpPr/>
        <p:nvPr/>
      </p:nvGrpSpPr>
      <p:grpSpPr>
        <a:xfrm>
          <a:off x="0" y="0"/>
          <a:ext cx="0" cy="0"/>
          <a:chOff x="0" y="0"/>
          <a:chExt cx="0" cy="0"/>
        </a:xfrm>
      </p:grpSpPr>
      <p:sp>
        <p:nvSpPr>
          <p:cNvPr id="868" name="Google Shape;868;p13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02</a:t>
            </a:r>
            <a:endParaRPr>
              <a:solidFill>
                <a:srgbClr val="F3F3F3"/>
              </a:solidFill>
            </a:endParaRPr>
          </a:p>
        </p:txBody>
      </p:sp>
      <p:pic>
        <p:nvPicPr>
          <p:cNvPr id="869" name="Google Shape;869;p13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70" name="Google Shape;870;p13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recebe um </a:t>
            </a:r>
            <a:r>
              <a:rPr lang="en" sz="1800">
                <a:solidFill>
                  <a:srgbClr val="EFEFEF"/>
                </a:solidFill>
              </a:rPr>
              <a:t>parâmetro</a:t>
            </a:r>
            <a:r>
              <a:rPr lang="en" sz="1800">
                <a:solidFill>
                  <a:srgbClr val="EFEFEF"/>
                </a:solidFill>
              </a:rPr>
              <a:t> de idade;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imprima esta mensagem no console</a:t>
            </a:r>
            <a:r>
              <a:rPr lang="en" sz="1800">
                <a:solidFill>
                  <a:srgbClr val="EFEFEF"/>
                </a:solidFill>
              </a:rPr>
              <a:t> com template literals dizendo “Você tem x anos”;</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